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29"/>
  </p:notesMasterIdLst>
  <p:handoutMasterIdLst>
    <p:handoutMasterId r:id="rId30"/>
  </p:handoutMasterIdLst>
  <p:sldIdLst>
    <p:sldId id="292" r:id="rId2"/>
    <p:sldId id="257" r:id="rId3"/>
    <p:sldId id="331" r:id="rId4"/>
    <p:sldId id="300" r:id="rId5"/>
    <p:sldId id="302" r:id="rId6"/>
    <p:sldId id="303" r:id="rId7"/>
    <p:sldId id="304" r:id="rId8"/>
    <p:sldId id="305" r:id="rId9"/>
    <p:sldId id="306" r:id="rId10"/>
    <p:sldId id="307" r:id="rId11"/>
    <p:sldId id="355" r:id="rId12"/>
    <p:sldId id="274" r:id="rId13"/>
    <p:sldId id="348" r:id="rId14"/>
    <p:sldId id="261" r:id="rId15"/>
    <p:sldId id="315" r:id="rId16"/>
    <p:sldId id="340" r:id="rId17"/>
    <p:sldId id="264" r:id="rId18"/>
    <p:sldId id="358" r:id="rId19"/>
    <p:sldId id="316" r:id="rId20"/>
    <p:sldId id="317" r:id="rId21"/>
    <p:sldId id="352" r:id="rId22"/>
    <p:sldId id="351" r:id="rId23"/>
    <p:sldId id="356" r:id="rId24"/>
    <p:sldId id="323" r:id="rId25"/>
    <p:sldId id="359" r:id="rId26"/>
    <p:sldId id="360" r:id="rId27"/>
    <p:sldId id="357" r:id="rId28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FFCC"/>
    <a:srgbClr val="FDF5BA"/>
    <a:srgbClr val="FAFD00"/>
    <a:srgbClr val="C0FEF9"/>
    <a:srgbClr val="1F4300"/>
    <a:srgbClr val="00AE00"/>
    <a:srgbClr val="DA9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8" autoAdjust="0"/>
    <p:restoredTop sz="88810" autoAdjust="0"/>
  </p:normalViewPr>
  <p:slideViewPr>
    <p:cSldViewPr>
      <p:cViewPr varScale="1">
        <p:scale>
          <a:sx n="61" d="100"/>
          <a:sy n="61" d="100"/>
        </p:scale>
        <p:origin x="1616" y="52"/>
      </p:cViewPr>
      <p:guideLst>
        <p:guide orient="horz" pos="2160"/>
        <p:guide pos="2976"/>
      </p:guideLst>
    </p:cSldViewPr>
  </p:slideViewPr>
  <p:outlineViewPr>
    <p:cViewPr>
      <p:scale>
        <a:sx n="45" d="100"/>
        <a:sy n="45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3.xml"/><Relationship Id="rId2" Type="http://schemas.openxmlformats.org/officeDocument/2006/relationships/slide" Target="slides/slide11.xml"/><Relationship Id="rId1" Type="http://schemas.openxmlformats.org/officeDocument/2006/relationships/slide" Target="slides/slide2.xml"/><Relationship Id="rId4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188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66725" y="3378200"/>
            <a:ext cx="5999163" cy="52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07" tIns="45295" rIns="92207" bIns="452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3263"/>
            <a:ext cx="4632325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3530053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91844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412" tIns="0" rIns="19412" bIns="0" anchor="b"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/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223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548919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51018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97963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1498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81077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44059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49466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60843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26251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412" tIns="0" rIns="19412" bIns="0" anchor="b"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/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175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117403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69058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1032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412" tIns="0" rIns="19412" bIns="0" anchor="b"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/>
              <a:t>6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279105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40963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32187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412" tIns="0" rIns="19412" bIns="0" anchor="b"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/>
              <a:t>9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6327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785163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412" tIns="0" rIns="19412" bIns="0" anchor="b"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/>
              <a:t>8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6327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899044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2803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80633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6036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5052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412" tIns="0" rIns="19412" bIns="0" anchor="b"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/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4759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3697126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70118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71956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defRPr/>
            </a:pPr>
            <a:fld id="{4D8EDDD1-C8BD-4724-A1B7-780F99642EB0}" type="slidenum">
              <a:rPr lang="en-US" altLang="en-US" sz="120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pPr algn="ctr" eaLnBrk="1" hangingPunct="1">
                <a:spcBef>
                  <a:spcPct val="0"/>
                </a:spcBef>
                <a:defRPr/>
              </a:pPr>
              <a:t>26</a:t>
            </a:fld>
            <a:endParaRPr lang="en-US" altLang="en-US" sz="1200" smtClean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144346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412" tIns="0" rIns="19412" bIns="0" anchor="b"/>
          <a:lstStyle>
            <a:lvl1pPr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/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885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  <p:extLst>
      <p:ext uri="{BB962C8B-B14F-4D97-AF65-F5344CB8AC3E}">
        <p14:creationId xmlns:p14="http://schemas.microsoft.com/office/powerpoint/2010/main" val="1305198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A0F2B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 flipV="1">
            <a:off x="533400" y="0"/>
            <a:ext cx="8610600" cy="381000"/>
          </a:xfrm>
          <a:prstGeom prst="rect">
            <a:avLst/>
          </a:prstGeom>
          <a:solidFill>
            <a:srgbClr val="0099F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533400" cy="381000"/>
          </a:xfrm>
          <a:prstGeom prst="rect">
            <a:avLst/>
          </a:prstGeom>
          <a:solidFill>
            <a:srgbClr val="B0040C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0" y="6583363"/>
            <a:ext cx="1447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1200" i="1" smtClean="0">
                <a:latin typeface="Book Antiqua" pitchFamily="18" charset="0"/>
                <a:ea typeface="ＭＳ Ｐゴシック" pitchFamily="-44" charset="-128"/>
              </a:rPr>
              <a:t>McGraw-Hill/Irwin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14400" y="1752600"/>
            <a:ext cx="457200" cy="228600"/>
          </a:xfrm>
          <a:prstGeom prst="rect">
            <a:avLst/>
          </a:prstGeom>
          <a:solidFill>
            <a:srgbClr val="C6040B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371600" y="2971800"/>
            <a:ext cx="457200" cy="228600"/>
          </a:xfrm>
          <a:prstGeom prst="rect">
            <a:avLst/>
          </a:prstGeom>
          <a:solidFill>
            <a:srgbClr val="0099F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0"/>
            <a:ext cx="2362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4648200" y="6553200"/>
            <a:ext cx="4495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sz="1200" i="1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Copyright © 2011 The McGraw-Hill Companies, All Rights Reserved</a:t>
            </a:r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95400"/>
            <a:ext cx="7391400" cy="1143000"/>
          </a:xfrm>
        </p:spPr>
        <p:txBody>
          <a:bodyPr/>
          <a:lstStyle>
            <a:lvl1pPr>
              <a:defRPr sz="3200" i="1"/>
            </a:lvl1pPr>
          </a:lstStyle>
          <a:p>
            <a:pPr lvl="0"/>
            <a:endParaRPr lang="en-US" noProof="0" smtClean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819400"/>
            <a:ext cx="6400800" cy="1219200"/>
          </a:xfrm>
        </p:spPr>
        <p:txBody>
          <a:bodyPr/>
          <a:lstStyle>
            <a:lvl1pPr marL="0" indent="0">
              <a:buFont typeface="Times" pitchFamily="34" charset="0"/>
              <a:buNone/>
              <a:defRPr sz="2500"/>
            </a:lvl1pPr>
          </a:lstStyle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975628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1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4616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4363" y="1722438"/>
            <a:ext cx="3438525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5288" y="1722438"/>
            <a:ext cx="344011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98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90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1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388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0147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628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560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04063" y="533400"/>
            <a:ext cx="18113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0050" y="533400"/>
            <a:ext cx="5281613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52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5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0050" y="533400"/>
            <a:ext cx="61785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84363" y="1722438"/>
            <a:ext cx="7031037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A0F2B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533400" y="0"/>
            <a:ext cx="8610600" cy="381000"/>
          </a:xfrm>
          <a:prstGeom prst="rect">
            <a:avLst/>
          </a:prstGeom>
          <a:solidFill>
            <a:srgbClr val="0099F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0" y="0"/>
            <a:ext cx="533400" cy="381000"/>
          </a:xfrm>
          <a:prstGeom prst="rect">
            <a:avLst/>
          </a:prstGeom>
          <a:solidFill>
            <a:srgbClr val="C6040B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8229600" y="6507163"/>
            <a:ext cx="8096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1200" i="1" smtClean="0"/>
              <a:t>3-</a:t>
            </a:r>
            <a:fld id="{B5D49123-F0B1-4AFD-ACED-06FAB2C27432}" type="slidenum">
              <a:rPr lang="en-US" altLang="en-US" sz="1200" i="1" smtClean="0"/>
              <a:pPr algn="r" eaLnBrk="1" hangingPunct="1">
                <a:defRPr/>
              </a:pPr>
              <a:t>‹#›</a:t>
            </a:fld>
            <a:endParaRPr lang="en-US" altLang="en-US" sz="1200" i="1" smtClean="0"/>
          </a:p>
        </p:txBody>
      </p:sp>
      <p:sp>
        <p:nvSpPr>
          <p:cNvPr id="99336" name="Line 8"/>
          <p:cNvSpPr>
            <a:spLocks noChangeShapeType="1"/>
          </p:cNvSpPr>
          <p:nvPr/>
        </p:nvSpPr>
        <p:spPr bwMode="auto">
          <a:xfrm>
            <a:off x="1670050" y="1447800"/>
            <a:ext cx="7321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33400"/>
            <a:ext cx="1066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034B2"/>
        </a:buClr>
        <a:buFont typeface="Times" panose="02020603050405020304" pitchFamily="18" charset="0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35732"/>
        </a:buClr>
        <a:buChar char="–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6040B"/>
        </a:buClr>
        <a:buChar char="–"/>
        <a:defRPr sz="17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6_XEv2f_Uhw" TargetMode="External"/><Relationship Id="rId5" Type="http://schemas.openxmlformats.org/officeDocument/2006/relationships/image" Target="../media/image17.jpeg"/><Relationship Id="rId4" Type="http://schemas.openxmlformats.org/officeDocument/2006/relationships/hyperlink" Target="https://www.youtube.com/watch?v=2bluUNxVLhE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hyperlink" Target="https://www.youtube.com/watch?v=Ka8PDhbXj_c" TargetMode="External"/><Relationship Id="rId7" Type="http://schemas.openxmlformats.org/officeDocument/2006/relationships/hyperlink" Target="https://www.youtube.com/watch?v=D7SiDobQU-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hyperlink" Target="https://www.youtube.com/watch?v=ONPj2liqdmo" TargetMode="External"/><Relationship Id="rId4" Type="http://schemas.openxmlformats.org/officeDocument/2006/relationships/image" Target="../media/image20.jpeg"/><Relationship Id="rId9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Chapter 3</a:t>
            </a:r>
          </a:p>
        </p:txBody>
      </p:sp>
      <p:sp>
        <p:nvSpPr>
          <p:cNvPr id="4099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panose="02020603050405020304" pitchFamily="18" charset="0"/>
              <a:buNone/>
            </a:pPr>
            <a:r>
              <a:rPr lang="en-US" altLang="en-US" sz="3600" smtClean="0"/>
              <a:t>Product and Service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 </a:t>
            </a:r>
          </a:p>
        </p:txBody>
      </p:sp>
      <p:sp>
        <p:nvSpPr>
          <p:cNvPr id="8195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219200" y="1722438"/>
            <a:ext cx="7696200" cy="4525962"/>
          </a:xfrm>
        </p:spPr>
        <p:txBody>
          <a:bodyPr/>
          <a:lstStyle/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Introduction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500" dirty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Process of products development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5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Factors to consider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1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Performance measures of products development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5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New Product Design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600200"/>
            <a:ext cx="7848600" cy="4648200"/>
          </a:xfrm>
        </p:spPr>
        <p:txBody>
          <a:bodyPr/>
          <a:lstStyle/>
          <a:p>
            <a:pPr eaLnBrk="1" hangingPunct="1"/>
            <a:r>
              <a:rPr lang="en-US" altLang="en-US" sz="2500" smtClean="0"/>
              <a:t>Companies continuously bring new products to market</a:t>
            </a:r>
          </a:p>
          <a:p>
            <a:pPr eaLnBrk="1" hangingPunct="1"/>
            <a:r>
              <a:rPr lang="en-US" altLang="en-US" sz="2500" smtClean="0"/>
              <a:t>Product design is integral to success</a:t>
            </a:r>
          </a:p>
        </p:txBody>
      </p:sp>
      <p:pic>
        <p:nvPicPr>
          <p:cNvPr id="10245" name="Picture 6" descr="http://25.media.tumblr.com/tumblr_mdswt7c5K11qazdzlo1_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076575"/>
            <a:ext cx="60960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6940550" cy="914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Process of New Product Development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722438"/>
            <a:ext cx="7924800" cy="4525962"/>
          </a:xfrm>
        </p:spPr>
        <p:txBody>
          <a:bodyPr/>
          <a:lstStyle/>
          <a:p>
            <a:pPr marL="552450" indent="-552450" eaLnBrk="1" hangingPunct="1"/>
            <a:r>
              <a:rPr lang="en-US" altLang="en-US" smtClean="0"/>
              <a:t>Phase 0: Planning</a:t>
            </a:r>
          </a:p>
          <a:p>
            <a:pPr marL="552450" indent="-552450" eaLnBrk="1" hangingPunct="1"/>
            <a:r>
              <a:rPr lang="en-US" altLang="en-US" smtClean="0"/>
              <a:t>Phase 1: Concept development</a:t>
            </a:r>
          </a:p>
          <a:p>
            <a:pPr marL="552450" indent="-552450" eaLnBrk="1" hangingPunct="1"/>
            <a:r>
              <a:rPr lang="en-US" altLang="en-US" smtClean="0"/>
              <a:t>Phase 2: System-level design</a:t>
            </a:r>
          </a:p>
          <a:p>
            <a:pPr marL="552450" indent="-552450" eaLnBrk="1" hangingPunct="1"/>
            <a:r>
              <a:rPr lang="en-US" altLang="en-US" smtClean="0"/>
              <a:t>Phase 3: Design detail</a:t>
            </a:r>
          </a:p>
          <a:p>
            <a:pPr marL="552450" indent="-552450" eaLnBrk="1" hangingPunct="1"/>
            <a:r>
              <a:rPr lang="en-US" altLang="en-US" smtClean="0"/>
              <a:t>Phase 4: Testing and refinement</a:t>
            </a:r>
          </a:p>
          <a:p>
            <a:pPr marL="552450" indent="-552450" eaLnBrk="1" hangingPunct="1"/>
            <a:r>
              <a:rPr lang="en-US" altLang="en-US" smtClean="0"/>
              <a:t>Phase 5: Production ramp-up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Phase 0: Planning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153400" cy="464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Begins with corporate strategy</a:t>
            </a:r>
          </a:p>
          <a:p>
            <a:pPr eaLnBrk="1" hangingPunct="1"/>
            <a:r>
              <a:rPr lang="en-US" altLang="en-US" dirty="0" smtClean="0"/>
              <a:t>Includes </a:t>
            </a:r>
          </a:p>
          <a:p>
            <a:pPr lvl="1" eaLnBrk="1" hangingPunct="1"/>
            <a:r>
              <a:rPr lang="en-US" altLang="en-US" dirty="0" smtClean="0"/>
              <a:t>Assessment of technology developments </a:t>
            </a:r>
          </a:p>
          <a:p>
            <a:pPr lvl="1" eaLnBrk="1" hangingPunct="1"/>
            <a:r>
              <a:rPr lang="en-US" altLang="en-US" dirty="0" smtClean="0"/>
              <a:t>Market objectives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Output </a:t>
            </a:r>
          </a:p>
          <a:p>
            <a:pPr lvl="1" eaLnBrk="1" hangingPunct="1"/>
            <a:r>
              <a:rPr lang="en-US" altLang="en-US" dirty="0" smtClean="0"/>
              <a:t>The project mission statement</a:t>
            </a:r>
          </a:p>
          <a:p>
            <a:pPr lvl="1" eaLnBrk="1" hangingPunct="1"/>
            <a:r>
              <a:rPr lang="en-US" altLang="en-US" dirty="0" smtClean="0"/>
              <a:t>Project approval</a:t>
            </a:r>
          </a:p>
        </p:txBody>
      </p:sp>
      <p:pic>
        <p:nvPicPr>
          <p:cNvPr id="14341" name="Picture 6" descr="http://iphonecentral.dk/iphone/wp-content/gallery/iphone-4s/iphone4s-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9" t="15674" r="14207" b="10999"/>
          <a:stretch>
            <a:fillRect/>
          </a:stretch>
        </p:blipFill>
        <p:spPr bwMode="auto">
          <a:xfrm>
            <a:off x="5775960" y="4602843"/>
            <a:ext cx="329184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Phase 1: Concept Development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8001000" cy="4648200"/>
          </a:xfrm>
        </p:spPr>
        <p:txBody>
          <a:bodyPr/>
          <a:lstStyle/>
          <a:p>
            <a:pPr marL="342900" lvl="1" indent="-342900" eaLnBrk="1" hangingPunct="1">
              <a:buClr>
                <a:srgbClr val="3034B2"/>
              </a:buClr>
              <a:buFont typeface="Times" panose="02020603050405020304" pitchFamily="18" charset="0"/>
              <a:buChar char="•"/>
              <a:defRPr/>
            </a:pPr>
            <a:r>
              <a:rPr lang="en-US" b="1" dirty="0" smtClean="0"/>
              <a:t>Concept</a:t>
            </a:r>
            <a:r>
              <a:rPr lang="en-US" dirty="0" smtClean="0"/>
              <a:t>: A description of the form, function, and features of a product</a:t>
            </a:r>
          </a:p>
          <a:p>
            <a:pPr lvl="1" eaLnBrk="1" hangingPunct="1">
              <a:defRPr/>
            </a:pPr>
            <a:r>
              <a:rPr lang="en-US" dirty="0" smtClean="0"/>
              <a:t>Identify the needs of target market</a:t>
            </a:r>
          </a:p>
          <a:p>
            <a:pPr lvl="1" eaLnBrk="1" hangingPunct="1">
              <a:defRPr/>
            </a:pPr>
            <a:r>
              <a:rPr lang="en-US" dirty="0" smtClean="0"/>
              <a:t>Generate alternative concepts</a:t>
            </a:r>
          </a:p>
          <a:p>
            <a:pPr lvl="1" eaLnBrk="1" hangingPunct="1">
              <a:defRPr/>
            </a:pPr>
            <a:r>
              <a:rPr lang="en-US" dirty="0" smtClean="0"/>
              <a:t>Evaluate and select one or more concepts</a:t>
            </a:r>
          </a:p>
        </p:txBody>
      </p:sp>
      <p:pic>
        <p:nvPicPr>
          <p:cNvPr id="11270" name="Picture 6" descr="http://i2.cdn.turner.com/cnn/dam/assets/130212120314-sony-smartwatch-horizontal-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965" y="4593771"/>
            <a:ext cx="3251200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8" descr="data:image/jpeg;base64,/9j/4AAQSkZJRgABAQAAAQABAAD/2wCEAAkGBxQSEhUUEhQWFBUVGRYVFxYYFxoWFRcXGBQXFhQVGBgcHCgiGBwlHBQUITEhJSkrLi4uFx8zODMsNygtLysBCgoKDg0OFRAPGDckHSQrLCwsKzcrNy8vNzcsLCw3LDYsLCwrMSwwLCwsLC8sMCssNy8sLCwrLCsyLCwsKywsLP/AABEIANgA6gMBIgACEQEDEQH/xAAcAAABBAMBAAAAAAAAAAAAAAAAAgUGBwEDBAj/xABIEAABAwEEBQkEBwYFAwUAAAABAAIDEQQSITEFBkFRcQcTIjJhgZGhsUJSk9IUFRYzksHwI1NystHhQ2KCwvEIs/IkJWN0ov/EABkBAQEAAwEAAAAAAAAAAAAAAAABAgMEBf/EACgRAQACAgAFAwMFAAAAAAAAAAABAgMRBBIhMUEiUaETgfAUccHR4f/aAAwDAQACEQMRAD8AutjBQYDIbEq4Nw8ER5DgEpAm4Nw8EFjdw8FrtlqZEx0kjg1jAXOccgAqP5Qdap9IXoopHWezYi60dKUb5DWtP8gw312BPtYuVHRljJaZRM8ZsgaJCCNhdUMB7LyjTeXiw1xss9N9I6+F781Tkmqzx1ZGniCP6rRJoO0Nyax34T/NRB6BsfLLol9LzpIv44Sf5LyfrJr/AKLk6tss4/jcI/56LyxLYpW9aDwDv9pXO4sBo6NzT2Op5FpQezLLbYJRWKSKQb2Oa70K6ubG4eC8VN5qoIdI077oNO8OCdrHpy0x05nSEzNw5yVg8iQg9fXBuHgi4Nw8F5j0fyg6XYQGW0S4gBpDJSSTQDFl5WTovWLTgDTaBYYwRUfSP2DzwaJajvagtO4Nw8EXBuHgoXBrpNCL1tswbDttNmkFphb2vaBeYO3FTGzWhsjGvjcHscAWuaatIORBGaBdwbh4IuDcPBKQgTcG4eCLg3DwSkIE3BuHgi4Nw8EpCBNwbh4IuDcPBKQgTcG4eCLg3DwSkIE3BuHgi4Nw8EpCBNwbh4IuDcPBKQgwIxuHgq+h0hLdH7R2Q29isMKs4eqOA9EFkx5DgPRKSY8hwHoofys60fV+j5HsNJpf2MW8OcDeeP4Whx403oK45VOUiOS0ussd50MDqOLaUfKMHHPENNQO2p3KHxaxQHNxbxafyqoOhBYkWkIndWRh7LwB8CuoCuWKrFLjlc3qkjgaILLurDmA54qAxaZnblK7vN71quyLWiYZ3HcW09CEEol0ZE7ONn4RXyXMNWYnuayOMl7zRrQ4ippUkkmjWgVJOQATdBrWSQDFUnc6nqFILfbTZ4SP8eZovjbHEQHsh31cC17uwsG8INVp05Fo4c3YyDLSjrS0dN2wtgr91Fn0+u7PAYKIT6Uke4uLsXGpO0neXHEntK57S0lxLqknaUlrUDrofT9os8gkikc120jaNx94dhqOxW5yZ64sa9oFGQzODJYhgyzzvNGSxj2YpHdEtya8tpg4KkgE46GtnNSC9W44FkgGZY7A07R1huIB2IPYKEyal6VNqscUjyDJQxyEZGSNxjkI7CWkjsIT2gEIQgEIQgEIQgEIQgEIQgEIQgyFWcPVHAeiswKs4eqOA9EFkx5DgPRUdyzWaTSFvZZ4nikDbobTOR4D3mtfdEY7irxYeiOA9F5etmtsctollL3Nc+R7waHCryW0I7KIGObUu1i6WsEl+8WXDeLgxxa6nAtP6KaZtFzM60b+4VHiFPrPrATduzNNxt1vVJa2oNACMMQDxrvKSHIK4c0jPBYVkPa13WAPEA+q45dDwOzjaOFW+iCBoU/smp9nkAA52+6RjGNY5pNM39Eiu4VJpj2Fctr5Pnss5nEzD+2MLWlpF660lzg4E4ClMsVjN4jv+watTrGHSuleA6OBvOFpye6obHGTuc9zGncHE7F326Vz3Fz3Vc4kkk3S4k1caFzcyScjmumCyfR7KxmFZXOkcRXENLoo9hw+/OR9krTXYMOBA8myN/kWQabTB2eX5hoHmuO7+v1VO9oYBUkU7SLvm5jf5lwPb3+foXINP6/WKU0Ip+v0R6JQb+v+R+aC9+QTSvOQWiInGN0T/wAcfNmnfAT3q1FRH/T3NS12lnvQtd+CQDf/APKr3QCEIQCEIQCEJg1l1jbZhcaQ6UjAHJg951PIbeCyrWbTqGN7xWNy6NP6dZZm49KQ9Vgz/iO4eqh0esUxJP0h7Sa4GNrmiuWBypu8apVnnscgraDI+U4ukvAVJ91t6tBkBRMUha555oODfZDiCQN5OAC9DFw9NTFonfv4+zzc3E5NxNZjXt5+59Gt9rjBJdBKBjTm3teeF15x/wBK1WXlUd/i2Nwpndfj3Nc0eqa+ZBvUc4BubnMowmoFAWlxOeBpRaI2lxoBU7lfoYpiZ3+fDH9RmrMRMfz/AGmVk5TLI77xs0NPfYKHGlAWkp4sut9jk6s7N/Sq0eJAGwqubXoctFZYKDe5mFeNM1HNLWdheyz2eMfSJNtTSNntPcK7sv8Ahab8Pj5eeLdG7HxWSbRSa9XoGzWhsjQ9jmvacnNIc040wIwOIKriHqjgPRTPVKwfR7LFCOrGwNB2neT2k1PeoZD1RwHouJ6Ca6zWvmbDaZRnHZ5Xji2JxHovGq9e8oJ/9qtn/wBaX/tleQkDsNWrUZBG2CQvdHzwZTp83eLQ4tzGIpQ45bwm9lokjNA5zSMKVIodxCkLrKy5Z5Z3OEcULKhorJI+S02h7Y2kmjahryXnINyJoC46OhMkVotnMVMzLWC4Mc+OICF5c4uNQJHve0DKjWuoOkKBGYtPTN9q9xA/5XbDrQ72oweBI9apWuDrz2vYbO+BzpOZfDG2LohwHNyDm2OLmi51hXpVqarGr2rzLVG79vHFIHgASPaGll2pN3rE1IFfWuAd0OssRzDm9wI8iu9unGPZdbLeAqWsJPWO5p2nDJQFPepcIdbYa5NcHHg3E+QU0JfpmIc5dpeZEBCDUjpRNa19CO2p/wBSbH2Rux0je8PHmAnuJpdBCHdYh8j95e95afKJh70h9h7UVHZbMR1Xt8HMPlgm2eN1cQD3h391JbVZCNiY7VFQ5Koby4jOo8fzqFlhGz8vyotwrvWaV2A9yCx+QOM/WMh2fRpPOaz09Cr+VIf9P1l/9Tan06sMbBu6cj3f7Fd6AQhCAQhQzWXWhznOs9io5+T5agBmy60nAu7dnHLPHjtedVa8uWuOvNaXTrVrSIaxQdKXJxzbHXKu9+4eO4wmO1c24861xcTecJG3nF1M8aEZrY21Wiwi49tGvJJxjeHkj2qtds4bU02/SLpXXnBjexjQxtcKmg2mgqewbl6OPh4iOWY6e++rzcmeLxzRM7jtHh0Wq0c4+oayOuxoIbxOJxTlYI4Lh5wPL9jmOFB2m64kD/Sm+xTsYDURybcTdORyDgDuyO/bQjQJbx6LadgqVsvw8WpFK2msR7S10zTW02tEWmfd2TvDnUaXltQG3zU7s9m1YglZQGo6T7jWvBa9xpi5rQbwbhm4D1prglAaSZebPu1IJxpiNi027SnNxl7z0abWi8a5AHOvetU5K39FLdu+48Oi3C5MURkvXv21P5/hGsenTCzMuc43WRhznB7q0BAJrTL9FSbk21SMbTPP0p5ek9x2bmjsCjnJ1q0+2zi22gdEfcsOVNj+GdO87ldUEQaKBcWbJFp1WNQ68GLkjdusyWxtMlWsPVHAeiswKs4eqOA9Fpb0y1tsxl0daoxm+zTNHExOp50Xjde3g2rQDkRQ+C8lW+ONskkcsQDo3vjdtILHFpxwOYKBl0fpmaGvNvoHANLXBr2ECpALHgjC87ZtO9Fj0tJG5zq3r7OacHF1Cy6G3eiQQLoDRuC73aOgd1XFvp5/1WiTQTvZe13HD+qB0seslmY3mfop5hxcXBzxLIC9rmuLHUaARSK7UVFwmpJwNEaPsVrvh0ps8rpZHMF3oc0RVjK1ugg3syMKY7FH5dGytzYTwx9FyuaRmKcUDvrBo2KHmjFM2W+284BzXmNwoC0uaaHGpyGBHat+p0gZJI9xpdhnoe0wSXR3miYE6aEH3n8D/wDtSKxG5JSGHTrRgQ6gJoeyuC7o9ORn2gOOHqmqzaMa+NrtpC5rVoojLFQP81vBGBTRapgUzPjLTuSb7t5QONAtsUIKbGzFdVnttMSMqnwFUF58hFjpZ7TLTB8wjb2tijGP4nvVnqNcm+ijZtG2aNwo4s5x4235SZHA8C6ncpKgEEpMkgaCXEAAVJJoABmSdirzWTWCW13orK15hb13Naav/o3szPBZ0pzSxteKwd9OaRltLHssrmsiBuuncS0SOy5uIgEkb3Du7YbPouSzsDyxl0mjXtfQ1GFBdcHYEbRhRc7LZJF0aSRnsc+PxacCtVrt0kpBleXlooK7B2L0MVLVn0zGnJkmt46x1+GiVt7rOJ4mvqnLRFpEAdcLC51BV7T0aZ0u1rXtWLJPzbTzb6OOb2v5t12tS2j2UoabDVY0hbQ4BgqbtaveGGQmpwvtxcBxW2b2mda6NH0acpOmLUbQ9p5uNpAukswvmvWNVv0To2Gj/pLpYiOqQ03eNaEO8R3rmsUTXPuvdd44d2Sd9I2BkLGuimJLvZqK8eicFbTqIrC/pZ5effyarfaGsJbHM98QFS5+AyxNDsTLobRD9KWkAgizRnpf5j7nE7TsGGdSsS37bMLPD1a1e/sr1vHqjaccgFc2q+gWWWFrGNAoP+TxK4eIzb9Fezo4bBy+q3c46OsTYmBrQBQAYei6kIXI62Qqzh6o4D0VmBVnD1RwHogsmPqjgPRee+WnVt1mtrrS1v7G1EOvDJsoaA9h3E0vjfV25ehI8hwHotGkdHxWiN0U7GyRvFHMcKg/3212IPKFuhswhidDK90xoJo3NwabtbzHXRVtQRmTiFq0VbWwvvPibM0tLSxxLR1mm8HNxaejSu4kbVJdddTBYrU+IOIYenESa3ozl2ktxaeFdqjcujHjKh8ige26S0fJSsdqsxwrce2eMbyb/T8ExutlagtDhjjvG+hXPJA5ubSO5aig3uigdm27ww9MFssUUcLi69VpBBGBOILfRxStJuhLmmBpaC0XmmpDX7Q0ucSRlmT+Qb7R1UidDvsNslDBduloqACSHZ+C6PrgjrxuHaKOC4tEGrSNx9R/ZdMkSgJLXC/2gD24eq4pod2ISZmDaFrbEAajD0VGKKQ6i6B+m22CAirHPDpNwij6cleNA3i4JkZCTtH9ldXIxoYQxutLuvMA1n+WJprUfxGh7Q1qC3gtVqtLY2F8jg1rRUuOAAXPb9KRQRmSVwa1uZ2k7ABtJ3Ko9aNaJLY/ayJp6Ef+5+93kNm0nPHjm8sbW0c9Z9ajanXGksgBy2vp7TgPJvj2bNGacELaNawtDSDdkuHZV111HXu/yUPjJJAAqTgAMSe5bA7GhwK7bYMd6xWY6OW25ncn7S+m3ztuNvCMUJrmTsvUwAGwd/Dt0HBYyykzmuNCc3NdXYAcAAo3FKW4tJHA0XR9Lcetdd/E0E+NK+awnhI+nGPHPLEezLFkrTe67dmmoIWODYb1faBIc0bmjCtd+OGWdaOcGpdoLA4ljCcbjqggbKkA0PYmWzTtbd6JDmkEPa6jqgkg0IIrllTJSCy60TNpS0E9ksYIHF7cVlfHnrjiuO3WPM9dsealrTMx9ocWkGSwUZMxpNKg3r5piKkEnb2Daovpm3lxEUTRfcQwhuF5xxu9mBq4jIdpXZrJphxe9zn1eakuza1taBwHk1u095Uh5ONUyT9ImbRxHRacSxpNaE7XE4uO8rHLltSkUmfV5lljxxM83jwkHJ/qs2yxBzsZHdJzqZmmzcBkBuCmSwxtBQLK4nUEIQgyFWcPVHAeiswKs4eqOA9EFkx5DgPRKSY8hwHolIGrWPV+G2xc3M2ud14pfYd7T+WRVO6b5OrXA4hkbpGDJ8ONRs/Z4kHsoeJV7oJQeXbTZJIzddgfde0sd3/+K45YgetH3ijvTHyXofWhvOtLS1rhucA71VZaQ1WxJaLvDLwQV06yRk0Drp3HA+BxWH6Krm4+Cldp0DIMKBw7Qm2TRpZ7BbwrTwCBlZEIngAUDhSvaP15rsdRKtliL2kB2OYqMj3JsdO5uDhiMCorXaxitASnPLjvTzq5oGS0ShrQdhJ2NH9exVDtqHoQzSXiKtbvGBdu7aA+auWzXbPEXON1rGknsDRU+QWjV3QLLNEGgZKvOU/XUPD7HZSHVqyWQZU9qNm87CdmWdaBENYdd7VbJzJfLWVpHFhcY00ArXC8cKuPkFttGmJoC0SiGS8LwMUgcKdpaTTvA27lGbOwZOwG+hd6YrpdDGMntx3HHvaQCFnW9q9pSYiUr0bp9kr2sDXNc40FS0Nrn1iRTLM0T8+BzRVzHNHvOaQ055OIocjkVBINXp5IxJHGZGGoqKHLA9GtVzxPnsx6BlgP+Vz468aEVyW2vEWjuwnHErIdNeu4NFAG9EUrTad57Uu826KVvVNcrtNlNtVWh0lM6QvMr7ziLzrxG4VIG4DdsTnJpyaJ5aJmTtGTrtAezCmPeeK314uvmGucMpuHrVarXcG8nBorSppU1OwAYk7ACoxBrdT7yPva6vkR+aetEaOfb5+bHUw55wyDcCIGu35FxG3DZ0sr8VWK+nuxrhnfU8aj6vm2TCV/Sia680kU52QYc5TYxuTR3553XZoAxoaMguPQmjGwRta0AUAFBsFMk4rz5nfWXUEIQoBCEIMhVnD1RwHorMCrOHqjgPRBZMeQ4D0SkmPIcB6JSAWi0PW17lySIOCeKq45LEDsTsWpNxUR+bRTTsTfaNANOxS8xLH0aqCurVqq07EzWvUm8a0NRtCuFmj6roisDBsqgpzRfJoXvBdWn67FZGhtWI7MyjGgUUjNGgnAAYk5AAZkqjeVDlJNpDrLYnEQ1pJKDTnxtY3Cojr7Vel/D1oE8o/KBfL7NYndDqvnaetvbGR7Owu27N5q8Nps8EoHs/NKQZaBtC2cw0rDVubRQZsgki+6kezb0Hlo725FOkWs9raKPcyZu6WMHzbRNgCzU70DodL2WT7+w3f80DvO70fzTHbnQc64Q37mF2+KOrTEeK2ufvb30/osQwiRwDaknDDHsHf2KjRofRklqmbDGOk457Gt2uPYPzC9M6lasMskLWtGQGJzJ2kpm5NNTG2aPnJGjnH0r2AZNr2Y17SVYKAQhCAQhCAQhCDIVZw9UcB6KzAqzh6o4D0QWTHkOA9EpJjyHAeiUg1PWotW+iLqDnuIES6Q1Kog0NgW1rAlIQCRNKGtLnENa0ElxNAABUkk5BYnmaxpe9wa1oq5ziA0AZkk4ALz7ykcojre50EBLLK00IydOQes8bG1GDe840DQ6OVDlGNsJs9kLhZfbeBddMQThv5rAGntVxwwVch4/WaUiiAQhZCgyFta5awlAINtVgSCtKiqSEHHPFBtCtDku1PvuFolGXUB/m/p3naozyf6pm1TBxBEbc86E4UbuHb4L0HYLG2Jga0ZKjexoAoEpCEAhCEAhCEAhCEGQqzh6o4D0VmBVnD1RwHogsmPIcB6JSTHkOA9EpAIQhAIQhALRb7ZHDG6WV4jjYLznONAAEjSmkorNE+ad4ZGwVc4+QAzJJwAGJJXnjlB14l0k+4KxWZrg6OPC8SKgSSHfiejkO0iqDZyia+yaRfzcd6OytNWsODpSDhJIPRuzM45QpzAcwsEOG4+R8VsooENbRZoskIQYosgISggxRKCz3JF47W+GP8AdAXNxI76+qd9WtDSWmZrGioOJNMgNpXDYLOZnhjBUkgU245cFfvJ9qq2zRguHSOLj27uAVD9qvoRlmia1opQfo8U9oQgEIQgEIQgEIQgEIQgyFWcPVHAeiswKs4eqOA9EFkx5DgPRKSY8hwHolIBCEIBaLba2QxukkcGsYC5zjsA9eC2TStY0ucQ1rQSSTQADEknYFSuvuuDra/m4iRZ2HAZGVwye7s3DvOOQRflA1zkt05EhMcEbnCFlHBhFSBK4kCr3DfS6DQDMmNXa5eSfi2uBxTZPo4h5dFcaCBUUpU7z4qDiLEm6ut8Tx1md7VqBadvccCg0hZ7lv5tYuINQalBq2BiHRg5gHigSGrLWVwSfo/ukt8x4FTfk61YdO8SSDotPRwwcRtpuHrwQSXk01Qu0mkb0iMAfZbnlvP9AraiYGigWjR9lEbQAupUCEIQCEIQCEIQCEIQCEIQZCrOHqjgPRWYFWcPVHAeiCx25DgEoFIrg3gFkFRWxJkkDRUmgGJQCuDTNhbPE+J9bsjS11CQaHcRkqiqtf8AXI2txhgNIGnEj/FI2/wDYNue5QpTjS/JzIypgkvD3XjH8Tf6KJ2/Rc8H3sT2j3qXm/iGXfRRXGgrAcDlitcrnDqgHfU0PcgXVIlha7rNB7kgWtvtVZ/EKD8WXmkyS3jdadxc4bBsA7T6dyDU7Rw9hxb5haHxSNzaHDeP6J1SSqGeSUtxMb7ud4CviBiEqKZjuq4Hs2+CdUmPRQtDwwMDnHbTIbTUKDfq5oV1plDR1RS8ezdxKv3VzRLYWNAAFAKBMupOrDbPG0U4k5k7SVNmtoqjKEIQCEIQCEIQCEIQCEIQCEIQZCrOHqjgPRWYFWcPVHAeiCxHZN4BYBQ7JvAJKitgclLVVZBQKdGCuaewNdmAukOWQ5BDdMah2eapuBrj7TOie+mfeoZpXk7mjqYXh491+B/EMPJXMkmMFB5wt+jpYfvonMG8irfxCo8VyxMaB0aUzwyXo60aOY7MAqL6W1As0tSGXHH2mdE99MD3hBTZKwplpbk6njxheJBucLrvEYHwCitu0fLB99E+PtI6P4hh5oOYn9egVo8nurPNt5yQdN2J7BsamHk/1YM7hPIOgPux7x2v4bB3ncrisdnDAAEG+GMNFAloQqgQhCAQhCAQhCAQhCAQhCAQhCDIVZw9UcB6KzAqzh6o4D0QTWTTVnabrnuDm4EXH4H8KT9eWb9478D/AJEIQH15Zv3jvhv+VH15Zv3jvwP+VCEB9e2b9474b/lWfr2zfvHfDf8AKhCA+vrN+8d8N/yrP1/Zv3jvhv8AlQhAfX9m/eH8Enyo+v7N75+G/wCVCECXabsp9s/Df8q0yaSsbs3E8Y3/ACIQgXDpeyMADXEAZARvAH/4W4aw2b3z8OT5VlCA+0Nn98/Dk+VH2hs/vn4cnyoQgPtDZ/fPw5PlR9obP75+HJ8qEID7Q2f3z8OT5UfaGz++fhyfKhCA+0Nn98/Dk+VH2hs/vn4cnyoQgPtDZ/fPw5PlR9obP75+HJ8qEID7Q2f3z8OT5UfaGz++fhyfKhCA+0Nn98/Dk+VH2hs/vn4cnyoQgBrFZ/fPw5PlUNs9lkLWkMdiBsO5CEH/2Q=="/>
          <p:cNvSpPr>
            <a:spLocks noChangeAspect="1" noChangeArrowheads="1"/>
          </p:cNvSpPr>
          <p:nvPr/>
        </p:nvSpPr>
        <p:spPr bwMode="auto">
          <a:xfrm>
            <a:off x="180975" y="-3540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10" descr="data:image/jpeg;base64,/9j/4AAQSkZJRgABAQAAAQABAAD/2wCEAAkGBxQSEhUUEhQWFBUVGRYVFxYYFxoWFRcXGBQXFhQVGBgcHCgiGBwlHBQUITEhJSkrLi4uFx8zODMsNygtLysBCgoKDg0OFRAPGDckHSQrLCwsKzcrNy8vNzcsLCw3LDYsLCwrMSwwLCwsLC8sMCssNy8sLCwrLCsyLCwsKywsLP/AABEIANgA6gMBIgACEQEDEQH/xAAcAAABBAMBAAAAAAAAAAAAAAAAAgUGBwEDBAj/xABIEAABAwEEBQkEBwYFAwUAAAABAAIDEQQSITEFBkFRcQcTIjJhgZGhsUJSk9IUFRYzksHwI1NystHhQ2KCwvEIs/IkJWN0ov/EABkBAQEAAwEAAAAAAAAAAAAAAAABAgMEBf/EACgRAQACAgAFAwMFAAAAAAAAAAABAgMRBBIhMUEiUaETgfAUccHR4f/aAAwDAQACEQMRAD8AutjBQYDIbEq4Nw8ER5DgEpAm4Nw8EFjdw8FrtlqZEx0kjg1jAXOccgAqP5Qdap9IXoopHWezYi60dKUb5DWtP8gw312BPtYuVHRljJaZRM8ZsgaJCCNhdUMB7LyjTeXiw1xss9N9I6+F781Tkmqzx1ZGniCP6rRJoO0Nyax34T/NRB6BsfLLol9LzpIv44Sf5LyfrJr/AKLk6tss4/jcI/56LyxLYpW9aDwDv9pXO4sBo6NzT2Op5FpQezLLbYJRWKSKQb2Oa70K6ubG4eC8VN5qoIdI077oNO8OCdrHpy0x05nSEzNw5yVg8iQg9fXBuHgi4Nw8F5j0fyg6XYQGW0S4gBpDJSSTQDFl5WTovWLTgDTaBYYwRUfSP2DzwaJajvagtO4Nw8EXBuHgoXBrpNCL1tswbDttNmkFphb2vaBeYO3FTGzWhsjGvjcHscAWuaatIORBGaBdwbh4IuDcPBKQgTcG4eCLg3DwSkIE3BuHgi4Nw8EpCBNwbh4IuDcPBKQgTcG4eCLg3DwSkIE3BuHgi4Nw8EpCBNwbh4IuDcPBKQgwIxuHgq+h0hLdH7R2Q29isMKs4eqOA9EFkx5DgPRKSY8hwHoofys60fV+j5HsNJpf2MW8OcDeeP4Whx403oK45VOUiOS0ussd50MDqOLaUfKMHHPENNQO2p3KHxaxQHNxbxafyqoOhBYkWkIndWRh7LwB8CuoCuWKrFLjlc3qkjgaILLurDmA54qAxaZnblK7vN71quyLWiYZ3HcW09CEEol0ZE7ONn4RXyXMNWYnuayOMl7zRrQ4ippUkkmjWgVJOQATdBrWSQDFUnc6nqFILfbTZ4SP8eZovjbHEQHsh31cC17uwsG8INVp05Fo4c3YyDLSjrS0dN2wtgr91Fn0+u7PAYKIT6Uke4uLsXGpO0neXHEntK57S0lxLqknaUlrUDrofT9os8gkikc120jaNx94dhqOxW5yZ64sa9oFGQzODJYhgyzzvNGSxj2YpHdEtya8tpg4KkgE46GtnNSC9W44FkgGZY7A07R1huIB2IPYKEyal6VNqscUjyDJQxyEZGSNxjkI7CWkjsIT2gEIQgEIQgEIQgEIQgEIQgEIQgyFWcPVHAeiswKs4eqOA9EFkx5DgPRUdyzWaTSFvZZ4nikDbobTOR4D3mtfdEY7irxYeiOA9F5etmtsctollL3Nc+R7waHCryW0I7KIGObUu1i6WsEl+8WXDeLgxxa6nAtP6KaZtFzM60b+4VHiFPrPrATduzNNxt1vVJa2oNACMMQDxrvKSHIK4c0jPBYVkPa13WAPEA+q45dDwOzjaOFW+iCBoU/smp9nkAA52+6RjGNY5pNM39Eiu4VJpj2Fctr5Pnss5nEzD+2MLWlpF660lzg4E4ClMsVjN4jv+watTrGHSuleA6OBvOFpye6obHGTuc9zGncHE7F326Vz3Fz3Vc4kkk3S4k1caFzcyScjmumCyfR7KxmFZXOkcRXENLoo9hw+/OR9krTXYMOBA8myN/kWQabTB2eX5hoHmuO7+v1VO9oYBUkU7SLvm5jf5lwPb3+foXINP6/WKU0Ip+v0R6JQb+v+R+aC9+QTSvOQWiInGN0T/wAcfNmnfAT3q1FRH/T3NS12lnvQtd+CQDf/APKr3QCEIQCEIQCEJg1l1jbZhcaQ6UjAHJg951PIbeCyrWbTqGN7xWNy6NP6dZZm49KQ9Vgz/iO4eqh0esUxJP0h7Sa4GNrmiuWBypu8apVnnscgraDI+U4ukvAVJ91t6tBkBRMUha555oODfZDiCQN5OAC9DFw9NTFonfv4+zzc3E5NxNZjXt5+59Gt9rjBJdBKBjTm3teeF15x/wBK1WXlUd/i2Nwpndfj3Nc0eqa+ZBvUc4BubnMowmoFAWlxOeBpRaI2lxoBU7lfoYpiZ3+fDH9RmrMRMfz/AGmVk5TLI77xs0NPfYKHGlAWkp4sut9jk6s7N/Sq0eJAGwqubXoctFZYKDe5mFeNM1HNLWdheyz2eMfSJNtTSNntPcK7sv8Ahab8Pj5eeLdG7HxWSbRSa9XoGzWhsjQ9jmvacnNIc040wIwOIKriHqjgPRTPVKwfR7LFCOrGwNB2neT2k1PeoZD1RwHouJ6Ca6zWvmbDaZRnHZ5Xji2JxHovGq9e8oJ/9qtn/wBaX/tleQkDsNWrUZBG2CQvdHzwZTp83eLQ4tzGIpQ45bwm9lokjNA5zSMKVIodxCkLrKy5Z5Z3OEcULKhorJI+S02h7Y2kmjahryXnINyJoC46OhMkVotnMVMzLWC4Mc+OICF5c4uNQJHve0DKjWuoOkKBGYtPTN9q9xA/5XbDrQ72oweBI9apWuDrz2vYbO+BzpOZfDG2LohwHNyDm2OLmi51hXpVqarGr2rzLVG79vHFIHgASPaGll2pN3rE1IFfWuAd0OssRzDm9wI8iu9unGPZdbLeAqWsJPWO5p2nDJQFPepcIdbYa5NcHHg3E+QU0JfpmIc5dpeZEBCDUjpRNa19CO2p/wBSbH2Rux0je8PHmAnuJpdBCHdYh8j95e95afKJh70h9h7UVHZbMR1Xt8HMPlgm2eN1cQD3h391JbVZCNiY7VFQ5Koby4jOo8fzqFlhGz8vyotwrvWaV2A9yCx+QOM/WMh2fRpPOaz09Cr+VIf9P1l/9Tan06sMbBu6cj3f7Fd6AQhCAQhQzWXWhznOs9io5+T5agBmy60nAu7dnHLPHjtedVa8uWuOvNaXTrVrSIaxQdKXJxzbHXKu9+4eO4wmO1c24861xcTecJG3nF1M8aEZrY21Wiwi49tGvJJxjeHkj2qtds4bU02/SLpXXnBjexjQxtcKmg2mgqewbl6OPh4iOWY6e++rzcmeLxzRM7jtHh0Wq0c4+oayOuxoIbxOJxTlYI4Lh5wPL9jmOFB2m64kD/Sm+xTsYDURybcTdORyDgDuyO/bQjQJbx6LadgqVsvw8WpFK2msR7S10zTW02tEWmfd2TvDnUaXltQG3zU7s9m1YglZQGo6T7jWvBa9xpi5rQbwbhm4D1prglAaSZebPu1IJxpiNi027SnNxl7z0abWi8a5AHOvetU5K39FLdu+48Oi3C5MURkvXv21P5/hGsenTCzMuc43WRhznB7q0BAJrTL9FSbk21SMbTPP0p5ek9x2bmjsCjnJ1q0+2zi22gdEfcsOVNj+GdO87ldUEQaKBcWbJFp1WNQ68GLkjdusyWxtMlWsPVHAeiswKs4eqOA9Fpb0y1tsxl0daoxm+zTNHExOp50Xjde3g2rQDkRQ+C8lW+ONskkcsQDo3vjdtILHFpxwOYKBl0fpmaGvNvoHANLXBr2ECpALHgjC87ZtO9Fj0tJG5zq3r7OacHF1Cy6G3eiQQLoDRuC73aOgd1XFvp5/1WiTQTvZe13HD+qB0seslmY3mfop5hxcXBzxLIC9rmuLHUaARSK7UVFwmpJwNEaPsVrvh0ps8rpZHMF3oc0RVjK1ugg3syMKY7FH5dGytzYTwx9FyuaRmKcUDvrBo2KHmjFM2W+284BzXmNwoC0uaaHGpyGBHat+p0gZJI9xpdhnoe0wSXR3miYE6aEH3n8D/wDtSKxG5JSGHTrRgQ6gJoeyuC7o9ORn2gOOHqmqzaMa+NrtpC5rVoojLFQP81vBGBTRapgUzPjLTuSb7t5QONAtsUIKbGzFdVnttMSMqnwFUF58hFjpZ7TLTB8wjb2tijGP4nvVnqNcm+ijZtG2aNwo4s5x4235SZHA8C6ncpKgEEpMkgaCXEAAVJJoABmSdirzWTWCW13orK15hb13Naav/o3szPBZ0pzSxteKwd9OaRltLHssrmsiBuuncS0SOy5uIgEkb3Du7YbPouSzsDyxl0mjXtfQ1GFBdcHYEbRhRc7LZJF0aSRnsc+PxacCtVrt0kpBleXlooK7B2L0MVLVn0zGnJkmt46x1+GiVt7rOJ4mvqnLRFpEAdcLC51BV7T0aZ0u1rXtWLJPzbTzb6OOb2v5t12tS2j2UoabDVY0hbQ4BgqbtaveGGQmpwvtxcBxW2b2mda6NH0acpOmLUbQ9p5uNpAukswvmvWNVv0To2Gj/pLpYiOqQ03eNaEO8R3rmsUTXPuvdd44d2Sd9I2BkLGuimJLvZqK8eicFbTqIrC/pZ5effyarfaGsJbHM98QFS5+AyxNDsTLobRD9KWkAgizRnpf5j7nE7TsGGdSsS37bMLPD1a1e/sr1vHqjaccgFc2q+gWWWFrGNAoP+TxK4eIzb9Fezo4bBy+q3c46OsTYmBrQBQAYei6kIXI62Qqzh6o4D0VmBVnD1RwHogsmPqjgPRee+WnVt1mtrrS1v7G1EOvDJsoaA9h3E0vjfV25ehI8hwHotGkdHxWiN0U7GyRvFHMcKg/3212IPKFuhswhidDK90xoJo3NwabtbzHXRVtQRmTiFq0VbWwvvPibM0tLSxxLR1mm8HNxaejSu4kbVJdddTBYrU+IOIYenESa3ozl2ktxaeFdqjcujHjKh8ige26S0fJSsdqsxwrce2eMbyb/T8ExutlagtDhjjvG+hXPJA5ubSO5aig3uigdm27ww9MFssUUcLi69VpBBGBOILfRxStJuhLmmBpaC0XmmpDX7Q0ucSRlmT+Qb7R1UidDvsNslDBduloqACSHZ+C6PrgjrxuHaKOC4tEGrSNx9R/ZdMkSgJLXC/2gD24eq4pod2ISZmDaFrbEAajD0VGKKQ6i6B+m22CAirHPDpNwij6cleNA3i4JkZCTtH9ldXIxoYQxutLuvMA1n+WJprUfxGh7Q1qC3gtVqtLY2F8jg1rRUuOAAXPb9KRQRmSVwa1uZ2k7ABtJ3Ko9aNaJLY/ayJp6Ef+5+93kNm0nPHjm8sbW0c9Z9ajanXGksgBy2vp7TgPJvj2bNGacELaNawtDSDdkuHZV111HXu/yUPjJJAAqTgAMSe5bA7GhwK7bYMd6xWY6OW25ncn7S+m3ztuNvCMUJrmTsvUwAGwd/Dt0HBYyykzmuNCc3NdXYAcAAo3FKW4tJHA0XR9Lcetdd/E0E+NK+awnhI+nGPHPLEezLFkrTe67dmmoIWODYb1faBIc0bmjCtd+OGWdaOcGpdoLA4ljCcbjqggbKkA0PYmWzTtbd6JDmkEPa6jqgkg0IIrllTJSCy60TNpS0E9ksYIHF7cVlfHnrjiuO3WPM9dsealrTMx9ocWkGSwUZMxpNKg3r5piKkEnb2Daovpm3lxEUTRfcQwhuF5xxu9mBq4jIdpXZrJphxe9zn1eakuza1taBwHk1u095Uh5ONUyT9ImbRxHRacSxpNaE7XE4uO8rHLltSkUmfV5lljxxM83jwkHJ/qs2yxBzsZHdJzqZmmzcBkBuCmSwxtBQLK4nUEIQgyFWcPVHAeiswKs4eqOA9EFkx5DgPRKSY8hwHolIGrWPV+G2xc3M2ud14pfYd7T+WRVO6b5OrXA4hkbpGDJ8ONRs/Z4kHsoeJV7oJQeXbTZJIzddgfde0sd3/+K45YgetH3ijvTHyXofWhvOtLS1rhucA71VZaQ1WxJaLvDLwQV06yRk0Drp3HA+BxWH6Krm4+Cldp0DIMKBw7Qm2TRpZ7BbwrTwCBlZEIngAUDhSvaP15rsdRKtliL2kB2OYqMj3JsdO5uDhiMCorXaxitASnPLjvTzq5oGS0ShrQdhJ2NH9exVDtqHoQzSXiKtbvGBdu7aA+auWzXbPEXON1rGknsDRU+QWjV3QLLNEGgZKvOU/XUPD7HZSHVqyWQZU9qNm87CdmWdaBENYdd7VbJzJfLWVpHFhcY00ArXC8cKuPkFttGmJoC0SiGS8LwMUgcKdpaTTvA27lGbOwZOwG+hd6YrpdDGMntx3HHvaQCFnW9q9pSYiUr0bp9kr2sDXNc40FS0Nrn1iRTLM0T8+BzRVzHNHvOaQ055OIocjkVBINXp5IxJHGZGGoqKHLA9GtVzxPnsx6BlgP+Vz468aEVyW2vEWjuwnHErIdNeu4NFAG9EUrTad57Uu826KVvVNcrtNlNtVWh0lM6QvMr7ziLzrxG4VIG4DdsTnJpyaJ5aJmTtGTrtAezCmPeeK314uvmGucMpuHrVarXcG8nBorSppU1OwAYk7ACoxBrdT7yPva6vkR+aetEaOfb5+bHUw55wyDcCIGu35FxG3DZ0sr8VWK+nuxrhnfU8aj6vm2TCV/Sia680kU52QYc5TYxuTR3553XZoAxoaMguPQmjGwRta0AUAFBsFMk4rz5nfWXUEIQoBCEIMhVnD1RwHorMCrOHqjgPRBZMeQ4D0SkmPIcB6JSAWi0PW17lySIOCeKq45LEDsTsWpNxUR+bRTTsTfaNANOxS8xLH0aqCurVqq07EzWvUm8a0NRtCuFmj6roisDBsqgpzRfJoXvBdWn67FZGhtWI7MyjGgUUjNGgnAAYk5AAZkqjeVDlJNpDrLYnEQ1pJKDTnxtY3Cojr7Vel/D1oE8o/KBfL7NYndDqvnaetvbGR7Owu27N5q8Nps8EoHs/NKQZaBtC2cw0rDVubRQZsgki+6kezb0Hlo725FOkWs9raKPcyZu6WMHzbRNgCzU70DodL2WT7+w3f80DvO70fzTHbnQc64Q37mF2+KOrTEeK2ufvb30/osQwiRwDaknDDHsHf2KjRofRklqmbDGOk457Gt2uPYPzC9M6lasMskLWtGQGJzJ2kpm5NNTG2aPnJGjnH0r2AZNr2Y17SVYKAQhCAQhCAQhCDIVZw9UcB6KzAqzh6o4D0QWTHkOA9EpJjyHAeiUg1PWotW+iLqDnuIES6Q1Kog0NgW1rAlIQCRNKGtLnENa0ElxNAABUkk5BYnmaxpe9wa1oq5ziA0AZkk4ALz7ykcojre50EBLLK00IydOQes8bG1GDe840DQ6OVDlGNsJs9kLhZfbeBddMQThv5rAGntVxwwVch4/WaUiiAQhZCgyFta5awlAINtVgSCtKiqSEHHPFBtCtDku1PvuFolGXUB/m/p3naozyf6pm1TBxBEbc86E4UbuHb4L0HYLG2Jga0ZKjexoAoEpCEAhCEAhCEAhCEGQqzh6o4D0VmBVnD1RwHogsmPIcB6JSTHkOA9EpAIQhAIQhALRb7ZHDG6WV4jjYLznONAAEjSmkorNE+ad4ZGwVc4+QAzJJwAGJJXnjlB14l0k+4KxWZrg6OPC8SKgSSHfiejkO0iqDZyia+yaRfzcd6OytNWsODpSDhJIPRuzM45QpzAcwsEOG4+R8VsooENbRZoskIQYosgISggxRKCz3JF47W+GP8AdAXNxI76+qd9WtDSWmZrGioOJNMgNpXDYLOZnhjBUkgU245cFfvJ9qq2zRguHSOLj27uAVD9qvoRlmia1opQfo8U9oQgEIQgEIQgEIQgEIQgyFWcPVHAeiswKs4eqOA9EFkx5DgPRKSY8hwHolIBCEIBaLba2QxukkcGsYC5zjsA9eC2TStY0ucQ1rQSSTQADEknYFSuvuuDra/m4iRZ2HAZGVwye7s3DvOOQRflA1zkt05EhMcEbnCFlHBhFSBK4kCr3DfS6DQDMmNXa5eSfi2uBxTZPo4h5dFcaCBUUpU7z4qDiLEm6ut8Tx1md7VqBadvccCg0hZ7lv5tYuINQalBq2BiHRg5gHigSGrLWVwSfo/ukt8x4FTfk61YdO8SSDotPRwwcRtpuHrwQSXk01Qu0mkb0iMAfZbnlvP9AraiYGigWjR9lEbQAupUCEIQCEIQCEIQCEIQCEIQZCrOHqjgPRWYFWcPVHAeiCx25DgEoFIrg3gFkFRWxJkkDRUmgGJQCuDTNhbPE+J9bsjS11CQaHcRkqiqtf8AXI2txhgNIGnEj/FI2/wDYNue5QpTjS/JzIypgkvD3XjH8Tf6KJ2/Rc8H3sT2j3qXm/iGXfRRXGgrAcDlitcrnDqgHfU0PcgXVIlha7rNB7kgWtvtVZ/EKD8WXmkyS3jdadxc4bBsA7T6dyDU7Rw9hxb5haHxSNzaHDeP6J1SSqGeSUtxMb7ud4CviBiEqKZjuq4Hs2+CdUmPRQtDwwMDnHbTIbTUKDfq5oV1plDR1RS8ezdxKv3VzRLYWNAAFAKBMupOrDbPG0U4k5k7SVNmtoqjKEIQCEIQCEIQCEIQCEIQCEIQZCrOHqjgPRWYFWcPVHAeiCxHZN4BYBQ7JvAJKitgclLVVZBQKdGCuaewNdmAukOWQ5BDdMah2eapuBrj7TOie+mfeoZpXk7mjqYXh491+B/EMPJXMkmMFB5wt+jpYfvonMG8irfxCo8VyxMaB0aUzwyXo60aOY7MAqL6W1As0tSGXHH2mdE99MD3hBTZKwplpbk6njxheJBucLrvEYHwCitu0fLB99E+PtI6P4hh5oOYn9egVo8nurPNt5yQdN2J7BsamHk/1YM7hPIOgPux7x2v4bB3ncrisdnDAAEG+GMNFAloQqgQhCAQhCAQhCAQhCAQhCAQhCDIVZw9UcB6KzAqzh6o4D0QTWTTVnabrnuDm4EXH4H8KT9eWb9478D/AJEIQH15Zv3jvhv+VH15Zv3jvwP+VCEB9e2b9474b/lWfr2zfvHfDf8AKhCA+vrN+8d8N/yrP1/Zv3jvhv8AlQhAfX9m/eH8Enyo+v7N75+G/wCVCECXabsp9s/Df8q0yaSsbs3E8Y3/ACIQgXDpeyMADXEAZARvAH/4W4aw2b3z8OT5VlCA+0Nn98/Dk+VH2hs/vn4cnyoQgPtDZ/fPw5PlR9obP75+HJ8qEID7Q2f3z8OT5UfaGz++fhyfKhCA+0Nn98/Dk+VH2hs/vn4cnyoQgPtDZ/fPw5PlR9obP75+HJ8qEID7Q2f3z8OT5UfaGz++fhyfKhCA+0Nn98/Dk+VH2hs/vn4cnyoQgBrFZ/fPw5PlUNs9lkLWkMdiBsO5CEH/2Q=="/>
          <p:cNvSpPr>
            <a:spLocks noChangeAspect="1" noChangeArrowheads="1"/>
          </p:cNvSpPr>
          <p:nvPr/>
        </p:nvSpPr>
        <p:spPr bwMode="auto">
          <a:xfrm>
            <a:off x="4538663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12" descr="iCircle Mini - World's First Smartphone in the Shape of a Circle (Holding in Hand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7" t="6326" r="15379" b="19363"/>
          <a:stretch>
            <a:fillRect/>
          </a:stretch>
        </p:blipFill>
        <p:spPr bwMode="auto">
          <a:xfrm>
            <a:off x="148318" y="4572000"/>
            <a:ext cx="2792413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4" descr="Samsung Galaxy  wrist wat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165" y="4619171"/>
            <a:ext cx="28956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Phase 2: System-Level Design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80010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Product architecture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Decomposition into subsystems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Assembly scheme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Output: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Geometric layout of the product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Functional specifications for each subsystem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Preliminary process flow diagram</a:t>
            </a:r>
          </a:p>
        </p:txBody>
      </p:sp>
      <p:pic>
        <p:nvPicPr>
          <p:cNvPr id="18437" name="Picture 6" descr="http://www.worldofsportwatch.com/images/NewsFile/images/7_852215_0d7a01372ad0fe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34"/>
          <a:stretch>
            <a:fillRect/>
          </a:stretch>
        </p:blipFill>
        <p:spPr bwMode="auto">
          <a:xfrm>
            <a:off x="6490154" y="4951413"/>
            <a:ext cx="2479675" cy="190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Phase 3: Design Detail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9248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500" dirty="0" smtClean="0"/>
              <a:t>Specification of the geometry, materials, and tolerances for all parts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 smtClean="0"/>
              <a:t>Some parts and tools to be purchased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 smtClean="0"/>
              <a:t>Output: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 smtClean="0"/>
              <a:t>Drawings describing the geometry of each part and its tooling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100" dirty="0" smtClean="0"/>
              <a:t>Specifications of purchased parts</a:t>
            </a:r>
          </a:p>
        </p:txBody>
      </p:sp>
      <p:pic>
        <p:nvPicPr>
          <p:cNvPr id="20485" name="Picture 8" descr="http://www.s8483.cp.hostnet.nl/wordpress/wp-content/uploads/2011/12/iphone-bab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0" y="4114800"/>
            <a:ext cx="3454400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Phase 4: Testing and Refinement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305800" cy="464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Evaluation of multiple preproduction versions of product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Prototypes tested to determine if the product will work as designed</a:t>
            </a:r>
          </a:p>
        </p:txBody>
      </p:sp>
      <p:pic>
        <p:nvPicPr>
          <p:cNvPr id="22533" name="Picture 6" descr="http://www.should-know.com/wp-content/uploads/2013/03/Samsung-Proxima-Wat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0" t="22034" r="23680" b="2785"/>
          <a:stretch>
            <a:fillRect/>
          </a:stretch>
        </p:blipFill>
        <p:spPr bwMode="auto">
          <a:xfrm>
            <a:off x="5990771" y="3771900"/>
            <a:ext cx="2895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Phase 5: Production Ramp-Up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305800" cy="4800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Intended production system is used</a:t>
            </a:r>
          </a:p>
          <a:p>
            <a:pPr eaLnBrk="1" hangingPunct="1"/>
            <a:r>
              <a:rPr lang="en-US" altLang="en-US" dirty="0" smtClean="0"/>
              <a:t>Train workers </a:t>
            </a:r>
          </a:p>
          <a:p>
            <a:pPr eaLnBrk="1" hangingPunct="1"/>
            <a:r>
              <a:rPr lang="en-US" altLang="en-US" dirty="0" smtClean="0"/>
              <a:t>Resolve any remaining problems</a:t>
            </a:r>
          </a:p>
          <a:p>
            <a:pPr eaLnBrk="1" hangingPunct="1"/>
            <a:r>
              <a:rPr lang="en-US" altLang="en-US" dirty="0" smtClean="0"/>
              <a:t>Transition to ongoing production</a:t>
            </a:r>
          </a:p>
        </p:txBody>
      </p:sp>
      <p:pic>
        <p:nvPicPr>
          <p:cNvPr id="24581" name="Picture 6" descr="http://niche-macworld-production.s3.amazonaws.com/wp-content/uploads/2011/08/wintek-production-line-iPhon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08388"/>
            <a:ext cx="27432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 </a:t>
            </a:r>
          </a:p>
        </p:txBody>
      </p:sp>
      <p:sp>
        <p:nvSpPr>
          <p:cNvPr id="30723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219200" y="1722438"/>
            <a:ext cx="7696200" cy="4525962"/>
          </a:xfrm>
        </p:spPr>
        <p:txBody>
          <a:bodyPr/>
          <a:lstStyle/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Introduction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5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Process of products development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5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>
                <a:solidFill>
                  <a:srgbClr val="0000FF"/>
                </a:solidFill>
              </a:rPr>
              <a:t>Factors to consider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1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Performance measures of products development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5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39"/>
          <p:cNvGrpSpPr>
            <a:grpSpLocks/>
          </p:cNvGrpSpPr>
          <p:nvPr/>
        </p:nvGrpSpPr>
        <p:grpSpPr bwMode="auto">
          <a:xfrm>
            <a:off x="1058863" y="1355725"/>
            <a:ext cx="7634287" cy="3413125"/>
            <a:chOff x="661" y="1227"/>
            <a:chExt cx="4809" cy="2150"/>
          </a:xfrm>
        </p:grpSpPr>
        <p:sp>
          <p:nvSpPr>
            <p:cNvPr id="41988" name="Oval 4"/>
            <p:cNvSpPr>
              <a:spLocks noChangeArrowheads="1"/>
            </p:cNvSpPr>
            <p:nvPr/>
          </p:nvSpPr>
          <p:spPr bwMode="auto">
            <a:xfrm>
              <a:off x="2374" y="1985"/>
              <a:ext cx="1395" cy="1392"/>
            </a:xfrm>
            <a:prstGeom prst="ellipse">
              <a:avLst/>
            </a:prstGeom>
            <a:solidFill>
              <a:srgbClr val="93FA96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mtClean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41992" name="Line 8"/>
            <p:cNvSpPr>
              <a:spLocks noChangeShapeType="1"/>
            </p:cNvSpPr>
            <p:nvPr/>
          </p:nvSpPr>
          <p:spPr bwMode="auto">
            <a:xfrm>
              <a:off x="2106" y="2681"/>
              <a:ext cx="264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37897" name="Group 33"/>
            <p:cNvGrpSpPr>
              <a:grpSpLocks/>
            </p:cNvGrpSpPr>
            <p:nvPr/>
          </p:nvGrpSpPr>
          <p:grpSpPr bwMode="auto">
            <a:xfrm>
              <a:off x="661" y="2366"/>
              <a:ext cx="1385" cy="631"/>
              <a:chOff x="351" y="2366"/>
              <a:chExt cx="1385" cy="631"/>
            </a:xfrm>
          </p:grpSpPr>
          <p:sp>
            <p:nvSpPr>
              <p:cNvPr id="41993" name="AutoShape 9"/>
              <p:cNvSpPr>
                <a:spLocks noChangeArrowheads="1"/>
              </p:cNvSpPr>
              <p:nvPr/>
            </p:nvSpPr>
            <p:spPr bwMode="auto">
              <a:xfrm>
                <a:off x="351" y="2366"/>
                <a:ext cx="1385" cy="631"/>
              </a:xfrm>
              <a:prstGeom prst="roundRect">
                <a:avLst>
                  <a:gd name="adj" fmla="val 12449"/>
                </a:avLst>
              </a:prstGeom>
              <a:solidFill>
                <a:srgbClr val="00B0F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smtClean="0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37906" name="Rectangle 10"/>
              <p:cNvSpPr>
                <a:spLocks noChangeArrowheads="1"/>
              </p:cNvSpPr>
              <p:nvPr/>
            </p:nvSpPr>
            <p:spPr bwMode="auto">
              <a:xfrm>
                <a:off x="634" y="2464"/>
                <a:ext cx="874" cy="4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3034B2"/>
                  </a:buClr>
                  <a:buFont typeface="Times" panose="02020603050405020304" pitchFamily="18" charset="0"/>
                  <a:buChar char="•"/>
                  <a:defRPr sz="29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35732"/>
                  </a:buClr>
                  <a:buChar char="–"/>
                  <a:defRPr sz="25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" panose="02020603050405020304" pitchFamily="18" charset="0"/>
                  <a:buChar char="•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C6040B"/>
                  </a:buClr>
                  <a:buChar char="–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800" b="1">
                    <a:solidFill>
                      <a:srgbClr val="000000"/>
                    </a:solidFill>
                  </a:rPr>
                  <a:t>Design for </a:t>
                </a:r>
              </a:p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800" b="1">
                    <a:solidFill>
                      <a:srgbClr val="000000"/>
                    </a:solidFill>
                  </a:rPr>
                  <a:t>Customer</a:t>
                </a:r>
              </a:p>
            </p:txBody>
          </p:sp>
        </p:grpSp>
        <p:grpSp>
          <p:nvGrpSpPr>
            <p:cNvPr id="37898" name="Group 34"/>
            <p:cNvGrpSpPr>
              <a:grpSpLocks/>
            </p:cNvGrpSpPr>
            <p:nvPr/>
          </p:nvGrpSpPr>
          <p:grpSpPr bwMode="auto">
            <a:xfrm>
              <a:off x="4085" y="2352"/>
              <a:ext cx="1385" cy="631"/>
              <a:chOff x="3775" y="2352"/>
              <a:chExt cx="1385" cy="631"/>
            </a:xfrm>
          </p:grpSpPr>
          <p:sp>
            <p:nvSpPr>
              <p:cNvPr id="42001" name="AutoShape 17"/>
              <p:cNvSpPr>
                <a:spLocks noChangeArrowheads="1"/>
              </p:cNvSpPr>
              <p:nvPr/>
            </p:nvSpPr>
            <p:spPr bwMode="auto">
              <a:xfrm>
                <a:off x="3775" y="2352"/>
                <a:ext cx="1385" cy="631"/>
              </a:xfrm>
              <a:prstGeom prst="roundRect">
                <a:avLst>
                  <a:gd name="adj" fmla="val 12449"/>
                </a:avLst>
              </a:prstGeom>
              <a:solidFill>
                <a:srgbClr val="F4FFC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smtClean="0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37904" name="Rectangle 18"/>
              <p:cNvSpPr>
                <a:spLocks noChangeArrowheads="1"/>
              </p:cNvSpPr>
              <p:nvPr/>
            </p:nvSpPr>
            <p:spPr bwMode="auto">
              <a:xfrm>
                <a:off x="3932" y="2458"/>
                <a:ext cx="1117" cy="4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3034B2"/>
                  </a:buClr>
                  <a:buFont typeface="Times" panose="02020603050405020304" pitchFamily="18" charset="0"/>
                  <a:buChar char="•"/>
                  <a:defRPr sz="29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35732"/>
                  </a:buClr>
                  <a:buChar char="–"/>
                  <a:defRPr sz="25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" panose="02020603050405020304" pitchFamily="18" charset="0"/>
                  <a:buChar char="•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C6040B"/>
                  </a:buClr>
                  <a:buChar char="–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800" b="1"/>
                  <a:t>Design for </a:t>
                </a:r>
              </a:p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800" b="1"/>
                  <a:t>Manufacturing</a:t>
                </a:r>
              </a:p>
            </p:txBody>
          </p:sp>
        </p:grpSp>
        <p:sp>
          <p:nvSpPr>
            <p:cNvPr id="42003" name="Line 19"/>
            <p:cNvSpPr>
              <a:spLocks noChangeShapeType="1"/>
            </p:cNvSpPr>
            <p:nvPr/>
          </p:nvSpPr>
          <p:spPr bwMode="auto">
            <a:xfrm>
              <a:off x="3766" y="2667"/>
              <a:ext cx="264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37900" name="Text Box 28"/>
            <p:cNvSpPr txBox="1">
              <a:spLocks noChangeArrowheads="1"/>
            </p:cNvSpPr>
            <p:nvPr/>
          </p:nvSpPr>
          <p:spPr bwMode="auto">
            <a:xfrm>
              <a:off x="2470" y="2442"/>
              <a:ext cx="120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3034B2"/>
                </a:buClr>
                <a:buFont typeface="Times" panose="02020603050405020304" pitchFamily="18" charset="0"/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" panose="02020603050405020304" pitchFamily="18" charset="0"/>
                <a:buChar char="•"/>
                <a:defRPr sz="2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en-US" sz="2400" b="1"/>
                <a:t>Ideal Products</a:t>
              </a:r>
            </a:p>
          </p:txBody>
        </p:sp>
        <p:sp>
          <p:nvSpPr>
            <p:cNvPr id="37901" name="Rectangle 14"/>
            <p:cNvSpPr>
              <a:spLocks noChangeArrowheads="1"/>
            </p:cNvSpPr>
            <p:nvPr/>
          </p:nvSpPr>
          <p:spPr bwMode="auto">
            <a:xfrm>
              <a:off x="3041" y="1227"/>
              <a:ext cx="1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3034B2"/>
                </a:buClr>
                <a:buFont typeface="Times" panose="02020603050405020304" pitchFamily="18" charset="0"/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" panose="02020603050405020304" pitchFamily="18" charset="0"/>
                <a:buChar char="•"/>
                <a:defRPr sz="2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 sz="18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902" name="Rectangle 15"/>
            <p:cNvSpPr>
              <a:spLocks noChangeArrowheads="1"/>
            </p:cNvSpPr>
            <p:nvPr/>
          </p:nvSpPr>
          <p:spPr bwMode="auto">
            <a:xfrm>
              <a:off x="2631" y="1386"/>
              <a:ext cx="109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3034B2"/>
                </a:buClr>
                <a:buFont typeface="Times" panose="02020603050405020304" pitchFamily="18" charset="0"/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" panose="02020603050405020304" pitchFamily="18" charset="0"/>
                <a:buChar char="•"/>
                <a:defRPr sz="2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7891" name="Rectangle 37"/>
          <p:cNvSpPr>
            <a:spLocks noGrp="1" noChangeArrowheads="1"/>
          </p:cNvSpPr>
          <p:nvPr>
            <p:ph type="title"/>
          </p:nvPr>
        </p:nvSpPr>
        <p:spPr>
          <a:xfrm>
            <a:off x="1149350" y="533400"/>
            <a:ext cx="6699250" cy="9144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smtClean="0"/>
              <a:t>Factors to Consider</a:t>
            </a: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4837113" y="4876800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7894" name="AutoShape 9"/>
          <p:cNvSpPr>
            <a:spLocks noChangeArrowheads="1"/>
          </p:cNvSpPr>
          <p:nvPr/>
        </p:nvSpPr>
        <p:spPr bwMode="auto">
          <a:xfrm>
            <a:off x="3505200" y="5410200"/>
            <a:ext cx="2441575" cy="1001713"/>
          </a:xfrm>
          <a:prstGeom prst="roundRect">
            <a:avLst>
              <a:gd name="adj" fmla="val 12449"/>
            </a:avLst>
          </a:prstGeom>
          <a:solidFill>
            <a:srgbClr val="F4FFC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rgbClr val="3034B2"/>
              </a:buClr>
              <a:buFont typeface="Times" panose="02020603050405020304" pitchFamily="18" charset="0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rgbClr val="C35732"/>
              </a:buClr>
              <a:buChar char="–"/>
              <a:defRPr sz="2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6040B"/>
              </a:buClr>
              <a:buChar char="–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</a:rPr>
              <a:t>Design for </a:t>
            </a:r>
          </a:p>
          <a:p>
            <a:pPr lvl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</a:rPr>
              <a:t>Environment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for Customers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229600" cy="4724400"/>
          </a:xfrm>
        </p:spPr>
        <p:txBody>
          <a:bodyPr/>
          <a:lstStyle/>
          <a:p>
            <a:pPr>
              <a:buFont typeface="Times" pitchFamily="34" charset="0"/>
              <a:buChar char="•"/>
              <a:defRPr/>
            </a:pPr>
            <a:r>
              <a:rPr lang="en-US" altLang="en-US" dirty="0" smtClean="0">
                <a:solidFill>
                  <a:srgbClr val="C00000"/>
                </a:solidFill>
              </a:rPr>
              <a:t>Quality Function Deployment </a:t>
            </a:r>
          </a:p>
          <a:p>
            <a:pPr marL="857250" lvl="1" indent="-457200">
              <a:buClr>
                <a:schemeClr val="tx2"/>
              </a:buClr>
              <a:buSzPct val="125000"/>
              <a:buFont typeface="Tahoma" pitchFamily="34" charset="0"/>
              <a:buChar char="–"/>
              <a:defRPr/>
            </a:pPr>
            <a:r>
              <a:rPr lang="en-US" altLang="en-US" sz="2800" dirty="0">
                <a:latin typeface="Tahoma" pitchFamily="34" charset="0"/>
                <a:cs typeface="Tahoma" pitchFamily="34" charset="0"/>
              </a:rPr>
              <a:t>An approach to guide the design, creation, and marketing of goods and services by </a:t>
            </a:r>
            <a:r>
              <a:rPr lang="en-US" altLang="en-US" sz="2800" dirty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integrating the voice of the customer</a:t>
            </a:r>
            <a:r>
              <a:rPr lang="en-US" altLang="en-US" sz="2800" dirty="0">
                <a:latin typeface="Tahoma" pitchFamily="34" charset="0"/>
                <a:cs typeface="Tahoma" pitchFamily="34" charset="0"/>
              </a:rPr>
              <a:t> into all decisions. </a:t>
            </a:r>
          </a:p>
          <a:p>
            <a:pPr marL="857250" lvl="1" indent="-457200">
              <a:buClr>
                <a:schemeClr val="tx2"/>
              </a:buClr>
              <a:buSzPct val="125000"/>
              <a:defRPr/>
            </a:pPr>
            <a:endParaRPr lang="en-US" altLang="en-US" sz="2400" dirty="0">
              <a:latin typeface="Tahoma" pitchFamily="34" charset="0"/>
              <a:cs typeface="Tahoma" pitchFamily="34" charset="0"/>
            </a:endParaRPr>
          </a:p>
          <a:p>
            <a:pPr lvl="1">
              <a:defRPr/>
            </a:pPr>
            <a:r>
              <a:rPr lang="en-US" altLang="en-US" dirty="0" smtClean="0"/>
              <a:t> </a:t>
            </a:r>
            <a:r>
              <a:rPr lang="en-US" altLang="en-US" sz="2800" dirty="0"/>
              <a:t>Inter-functional teams from </a:t>
            </a:r>
            <a:r>
              <a:rPr lang="en-US" altLang="en-US" sz="2800" i="1" dirty="0"/>
              <a:t>marketing, design engineering, and </a:t>
            </a:r>
            <a:r>
              <a:rPr lang="en-US" altLang="en-US" sz="2800" i="1" dirty="0" smtClean="0"/>
              <a:t>manufacturing</a:t>
            </a:r>
            <a:endParaRPr lang="en-US" altLang="en-US" sz="2800" i="1" dirty="0"/>
          </a:p>
        </p:txBody>
      </p:sp>
      <p:pic>
        <p:nvPicPr>
          <p:cNvPr id="39940" name="Picture 2" descr="http://www.jeffkorhan.com/images/2013/01/2013.1.3-Custom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93"/>
          <a:stretch>
            <a:fillRect/>
          </a:stretch>
        </p:blipFill>
        <p:spPr bwMode="auto">
          <a:xfrm>
            <a:off x="6248400" y="5181600"/>
            <a:ext cx="26670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Quality Function Deployment</a:t>
            </a:r>
          </a:p>
        </p:txBody>
      </p:sp>
      <p:sp>
        <p:nvSpPr>
          <p:cNvPr id="41987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8001000" cy="4800600"/>
          </a:xfrm>
        </p:spPr>
        <p:txBody>
          <a:bodyPr/>
          <a:lstStyle/>
          <a:p>
            <a:pPr marL="342900" lvl="1" indent="-342900" eaLnBrk="1" hangingPunct="1">
              <a:buClr>
                <a:srgbClr val="3034B2"/>
              </a:buClr>
              <a:buFont typeface="Times" panose="02020603050405020304" pitchFamily="18" charset="0"/>
              <a:buChar char="•"/>
            </a:pPr>
            <a:endParaRPr lang="en-US" altLang="en-US" dirty="0" smtClean="0"/>
          </a:p>
          <a:p>
            <a:pPr marL="342900" lvl="1" indent="-342900" eaLnBrk="1" hangingPunct="1">
              <a:buClr>
                <a:srgbClr val="3034B2"/>
              </a:buClr>
              <a:buFont typeface="Times" panose="02020603050405020304" pitchFamily="18" charset="0"/>
              <a:buChar char="•"/>
            </a:pPr>
            <a:r>
              <a:rPr lang="en-US" altLang="en-US" dirty="0" smtClean="0"/>
              <a:t>Customer </a:t>
            </a:r>
            <a:r>
              <a:rPr lang="en-US" altLang="en-US" dirty="0"/>
              <a:t>wants and needs</a:t>
            </a:r>
            <a:r>
              <a:rPr lang="en-US" altLang="en-US" dirty="0">
                <a:sym typeface="Wingdings" panose="05000000000000000000" pitchFamily="2" charset="2"/>
              </a:rPr>
              <a:t>  </a:t>
            </a:r>
            <a:r>
              <a:rPr lang="en-US" altLang="en-US" dirty="0"/>
              <a:t>Technical  requirements of a product or service.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House of quality </a:t>
            </a:r>
          </a:p>
          <a:p>
            <a:pPr lvl="1" eaLnBrk="1" hangingPunct="1">
              <a:buFont typeface="Times" panose="02020603050405020304" pitchFamily="18" charset="0"/>
              <a:buChar char="–"/>
            </a:pPr>
            <a:r>
              <a:rPr lang="en-US" altLang="en-US" dirty="0" smtClean="0"/>
              <a:t>Begins with listening to the customer</a:t>
            </a:r>
          </a:p>
          <a:p>
            <a:pPr lvl="1" eaLnBrk="1" hangingPunct="1">
              <a:buFont typeface="Times" panose="02020603050405020304" pitchFamily="18" charset="0"/>
              <a:buChar char="–"/>
            </a:pPr>
            <a:r>
              <a:rPr lang="en-US" altLang="en-US" dirty="0" smtClean="0"/>
              <a:t>Translate </a:t>
            </a:r>
            <a:r>
              <a:rPr lang="en-US" altLang="en-US" dirty="0"/>
              <a:t>customer requirements into operating or engineering goals</a:t>
            </a:r>
          </a:p>
          <a:p>
            <a:pPr eaLnBrk="1" hangingPunct="1"/>
            <a:endParaRPr lang="en-US" altLang="en-US" dirty="0" smtClean="0">
              <a:solidFill>
                <a:srgbClr val="C00000"/>
              </a:solidFill>
            </a:endParaRPr>
          </a:p>
          <a:p>
            <a:pPr eaLnBrk="1" hangingPunct="1"/>
            <a:endParaRPr lang="en-US" altLang="en-US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315200" cy="457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House of Quality for a Car Door (Page 52)</a:t>
            </a:r>
          </a:p>
        </p:txBody>
      </p:sp>
      <p:pic>
        <p:nvPicPr>
          <p:cNvPr id="5017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75438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39"/>
          <p:cNvGrpSpPr>
            <a:grpSpLocks/>
          </p:cNvGrpSpPr>
          <p:nvPr/>
        </p:nvGrpSpPr>
        <p:grpSpPr bwMode="auto">
          <a:xfrm>
            <a:off x="1058863" y="1355725"/>
            <a:ext cx="7634287" cy="3413125"/>
            <a:chOff x="661" y="1227"/>
            <a:chExt cx="4809" cy="2150"/>
          </a:xfrm>
        </p:grpSpPr>
        <p:sp>
          <p:nvSpPr>
            <p:cNvPr id="41988" name="Oval 4"/>
            <p:cNvSpPr>
              <a:spLocks noChangeArrowheads="1"/>
            </p:cNvSpPr>
            <p:nvPr/>
          </p:nvSpPr>
          <p:spPr bwMode="auto">
            <a:xfrm>
              <a:off x="2374" y="1985"/>
              <a:ext cx="1395" cy="1392"/>
            </a:xfrm>
            <a:prstGeom prst="ellipse">
              <a:avLst/>
            </a:prstGeom>
            <a:solidFill>
              <a:srgbClr val="93FA96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mtClean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41992" name="Line 8"/>
            <p:cNvSpPr>
              <a:spLocks noChangeShapeType="1"/>
            </p:cNvSpPr>
            <p:nvPr/>
          </p:nvSpPr>
          <p:spPr bwMode="auto">
            <a:xfrm>
              <a:off x="2106" y="2681"/>
              <a:ext cx="264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53257" name="Group 33"/>
            <p:cNvGrpSpPr>
              <a:grpSpLocks/>
            </p:cNvGrpSpPr>
            <p:nvPr/>
          </p:nvGrpSpPr>
          <p:grpSpPr bwMode="auto">
            <a:xfrm>
              <a:off x="661" y="2366"/>
              <a:ext cx="1385" cy="631"/>
              <a:chOff x="351" y="2366"/>
              <a:chExt cx="1385" cy="631"/>
            </a:xfrm>
          </p:grpSpPr>
          <p:sp>
            <p:nvSpPr>
              <p:cNvPr id="41993" name="AutoShape 9"/>
              <p:cNvSpPr>
                <a:spLocks noChangeArrowheads="1"/>
              </p:cNvSpPr>
              <p:nvPr/>
            </p:nvSpPr>
            <p:spPr bwMode="auto">
              <a:xfrm>
                <a:off x="351" y="2366"/>
                <a:ext cx="1385" cy="631"/>
              </a:xfrm>
              <a:prstGeom prst="roundRect">
                <a:avLst>
                  <a:gd name="adj" fmla="val 12449"/>
                </a:avLst>
              </a:prstGeom>
              <a:solidFill>
                <a:srgbClr val="F4FFC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smtClean="0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53266" name="Rectangle 10"/>
              <p:cNvSpPr>
                <a:spLocks noChangeArrowheads="1"/>
              </p:cNvSpPr>
              <p:nvPr/>
            </p:nvSpPr>
            <p:spPr bwMode="auto">
              <a:xfrm>
                <a:off x="432" y="2396"/>
                <a:ext cx="874" cy="4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3034B2"/>
                  </a:buClr>
                  <a:buFont typeface="Times" panose="02020603050405020304" pitchFamily="18" charset="0"/>
                  <a:buChar char="•"/>
                  <a:defRPr sz="29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35732"/>
                  </a:buClr>
                  <a:buChar char="–"/>
                  <a:defRPr sz="25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" panose="02020603050405020304" pitchFamily="18" charset="0"/>
                  <a:buChar char="•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C6040B"/>
                  </a:buClr>
                  <a:buChar char="–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 b="1">
                    <a:solidFill>
                      <a:srgbClr val="000000"/>
                    </a:solidFill>
                    <a:ea typeface="SimSun" panose="02010600030101010101" pitchFamily="2" charset="-122"/>
                  </a:rPr>
                  <a:t>Design for </a:t>
                </a:r>
              </a:p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 b="1">
                    <a:solidFill>
                      <a:srgbClr val="000000"/>
                    </a:solidFill>
                    <a:ea typeface="SimSun" panose="02010600030101010101" pitchFamily="2" charset="-122"/>
                  </a:rPr>
                  <a:t>Customers</a:t>
                </a:r>
                <a:endParaRPr lang="en-US" altLang="en-US" sz="1800" b="1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3258" name="Group 34"/>
            <p:cNvGrpSpPr>
              <a:grpSpLocks/>
            </p:cNvGrpSpPr>
            <p:nvPr/>
          </p:nvGrpSpPr>
          <p:grpSpPr bwMode="auto">
            <a:xfrm>
              <a:off x="4085" y="2352"/>
              <a:ext cx="1385" cy="631"/>
              <a:chOff x="3775" y="2352"/>
              <a:chExt cx="1385" cy="631"/>
            </a:xfrm>
          </p:grpSpPr>
          <p:sp>
            <p:nvSpPr>
              <p:cNvPr id="42001" name="AutoShape 17"/>
              <p:cNvSpPr>
                <a:spLocks noChangeArrowheads="1"/>
              </p:cNvSpPr>
              <p:nvPr/>
            </p:nvSpPr>
            <p:spPr bwMode="auto">
              <a:xfrm>
                <a:off x="3775" y="2352"/>
                <a:ext cx="1385" cy="631"/>
              </a:xfrm>
              <a:prstGeom prst="roundRect">
                <a:avLst>
                  <a:gd name="adj" fmla="val 12449"/>
                </a:avLst>
              </a:prstGeom>
              <a:solidFill>
                <a:srgbClr val="00B0F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smtClean="0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53264" name="Rectangle 18"/>
              <p:cNvSpPr>
                <a:spLocks noChangeArrowheads="1"/>
              </p:cNvSpPr>
              <p:nvPr/>
            </p:nvSpPr>
            <p:spPr bwMode="auto">
              <a:xfrm>
                <a:off x="3908" y="2463"/>
                <a:ext cx="1157" cy="4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3034B2"/>
                  </a:buClr>
                  <a:buFont typeface="Times" panose="02020603050405020304" pitchFamily="18" charset="0"/>
                  <a:buChar char="•"/>
                  <a:defRPr sz="29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35732"/>
                  </a:buClr>
                  <a:buChar char="–"/>
                  <a:defRPr sz="25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" panose="02020603050405020304" pitchFamily="18" charset="0"/>
                  <a:buChar char="•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C6040B"/>
                  </a:buClr>
                  <a:buChar char="–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800" b="1"/>
                  <a:t>Design for </a:t>
                </a:r>
              </a:p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800" b="1"/>
                  <a:t>Manufacturing </a:t>
                </a:r>
              </a:p>
            </p:txBody>
          </p:sp>
        </p:grpSp>
        <p:sp>
          <p:nvSpPr>
            <p:cNvPr id="42003" name="Line 19"/>
            <p:cNvSpPr>
              <a:spLocks noChangeShapeType="1"/>
            </p:cNvSpPr>
            <p:nvPr/>
          </p:nvSpPr>
          <p:spPr bwMode="auto">
            <a:xfrm>
              <a:off x="3766" y="2667"/>
              <a:ext cx="264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3260" name="Text Box 28"/>
            <p:cNvSpPr txBox="1">
              <a:spLocks noChangeArrowheads="1"/>
            </p:cNvSpPr>
            <p:nvPr/>
          </p:nvSpPr>
          <p:spPr bwMode="auto">
            <a:xfrm>
              <a:off x="2470" y="2442"/>
              <a:ext cx="120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3034B2"/>
                </a:buClr>
                <a:buFont typeface="Times" panose="02020603050405020304" pitchFamily="18" charset="0"/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" panose="02020603050405020304" pitchFamily="18" charset="0"/>
                <a:buChar char="•"/>
                <a:defRPr sz="2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en-US" sz="2400" b="1"/>
                <a:t>Ideal Product</a:t>
              </a:r>
            </a:p>
          </p:txBody>
        </p:sp>
        <p:sp>
          <p:nvSpPr>
            <p:cNvPr id="53261" name="Rectangle 14"/>
            <p:cNvSpPr>
              <a:spLocks noChangeArrowheads="1"/>
            </p:cNvSpPr>
            <p:nvPr/>
          </p:nvSpPr>
          <p:spPr bwMode="auto">
            <a:xfrm>
              <a:off x="3041" y="1227"/>
              <a:ext cx="1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3034B2"/>
                </a:buClr>
                <a:buFont typeface="Times" panose="02020603050405020304" pitchFamily="18" charset="0"/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" panose="02020603050405020304" pitchFamily="18" charset="0"/>
                <a:buChar char="•"/>
                <a:defRPr sz="2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 sz="18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53262" name="Rectangle 15"/>
            <p:cNvSpPr>
              <a:spLocks noChangeArrowheads="1"/>
            </p:cNvSpPr>
            <p:nvPr/>
          </p:nvSpPr>
          <p:spPr bwMode="auto">
            <a:xfrm>
              <a:off x="2631" y="1386"/>
              <a:ext cx="109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3034B2"/>
                </a:buClr>
                <a:buFont typeface="Times" panose="02020603050405020304" pitchFamily="18" charset="0"/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" panose="02020603050405020304" pitchFamily="18" charset="0"/>
                <a:buChar char="•"/>
                <a:defRPr sz="2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53251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Factors to Consider</a:t>
            </a: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4837113" y="4876800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3254" name="AutoShape 9"/>
          <p:cNvSpPr>
            <a:spLocks noChangeArrowheads="1"/>
          </p:cNvSpPr>
          <p:nvPr/>
        </p:nvSpPr>
        <p:spPr bwMode="auto">
          <a:xfrm>
            <a:off x="3505200" y="5410200"/>
            <a:ext cx="2441575" cy="1001713"/>
          </a:xfrm>
          <a:prstGeom prst="roundRect">
            <a:avLst>
              <a:gd name="adj" fmla="val 12449"/>
            </a:avLst>
          </a:prstGeom>
          <a:solidFill>
            <a:srgbClr val="F4FFC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rgbClr val="3034B2"/>
              </a:buClr>
              <a:buFont typeface="Times" panose="02020603050405020304" pitchFamily="18" charset="0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rgbClr val="C35732"/>
              </a:buClr>
              <a:buChar char="–"/>
              <a:defRPr sz="2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6040B"/>
              </a:buClr>
              <a:buChar char="–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</a:rPr>
              <a:t>Design for </a:t>
            </a:r>
          </a:p>
          <a:p>
            <a:pPr lvl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</a:rPr>
              <a:t>Environment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for Manufacturing </a:t>
            </a:r>
          </a:p>
        </p:txBody>
      </p:sp>
      <p:sp>
        <p:nvSpPr>
          <p:cNvPr id="5529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1066800" y="16764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Traditional approach</a:t>
            </a:r>
          </a:p>
          <a:p>
            <a:pPr lvl="1" eaLnBrk="1" hangingPunct="1"/>
            <a:r>
              <a:rPr lang="en-US" altLang="en-US" dirty="0" smtClean="0"/>
              <a:t>“We design it, you build it”</a:t>
            </a:r>
          </a:p>
          <a:p>
            <a:pPr lvl="1"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Concurrent engineering</a:t>
            </a:r>
          </a:p>
          <a:p>
            <a:pPr lvl="1" eaLnBrk="1" hangingPunct="1"/>
            <a:r>
              <a:rPr lang="en-US" altLang="en-US" dirty="0" smtClean="0"/>
              <a:t>“Let’s work together simultaneously”</a:t>
            </a:r>
          </a:p>
          <a:p>
            <a:pPr eaLnBrk="1" hangingPunct="1"/>
            <a:endParaRPr lang="en-US" altLang="en-US" dirty="0" smtClean="0"/>
          </a:p>
          <a:p>
            <a:pPr lvl="1" eaLnBrk="1" hangingPunct="1"/>
            <a:endParaRPr lang="en-US" alt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37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6934200" cy="990600"/>
          </a:xfrm>
        </p:spPr>
        <p:txBody>
          <a:bodyPr/>
          <a:lstStyle/>
          <a:p>
            <a:pPr eaLnBrk="1" hangingPunct="1"/>
            <a:r>
              <a:rPr lang="en-US" altLang="en-US" smtClean="0"/>
              <a:t>Design for Manufacturing </a:t>
            </a:r>
            <a:r>
              <a:rPr lang="en-US" altLang="en-US" sz="2000" smtClean="0"/>
              <a:t>(Cont.)</a:t>
            </a:r>
          </a:p>
        </p:txBody>
      </p:sp>
      <p:sp>
        <p:nvSpPr>
          <p:cNvPr id="55299" name="Rectangle 1038"/>
          <p:cNvSpPr>
            <a:spLocks noGrp="1" noChangeArrowheads="1"/>
          </p:cNvSpPr>
          <p:nvPr>
            <p:ph type="body" idx="1"/>
          </p:nvPr>
        </p:nvSpPr>
        <p:spPr>
          <a:xfrm>
            <a:off x="762000" y="1722438"/>
            <a:ext cx="8153400" cy="4525962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Simplify products and processes</a:t>
            </a:r>
          </a:p>
          <a:p>
            <a:pPr eaLnBrk="1" hangingPunct="1"/>
            <a:r>
              <a:rPr lang="en-US" altLang="en-US" sz="2800" dirty="0" smtClean="0"/>
              <a:t>Achieve better performance at a lower cost </a:t>
            </a:r>
          </a:p>
          <a:p>
            <a:pPr lvl="1" eaLnBrk="1" hangingPunct="1"/>
            <a:r>
              <a:rPr lang="en-US" altLang="en-US" sz="2400" dirty="0" smtClean="0"/>
              <a:t>Not necessary features?</a:t>
            </a:r>
          </a:p>
          <a:p>
            <a:pPr lvl="1" eaLnBrk="1" hangingPunct="1"/>
            <a:r>
              <a:rPr lang="en-US" altLang="en-US" sz="2400" dirty="0" smtClean="0"/>
              <a:t>Parts be combined? </a:t>
            </a:r>
          </a:p>
          <a:p>
            <a:pPr lvl="1" eaLnBrk="1" hangingPunct="1"/>
            <a:r>
              <a:rPr lang="en-US" altLang="en-US" sz="2400" dirty="0" smtClean="0"/>
              <a:t>Cut down the weight?</a:t>
            </a:r>
          </a:p>
          <a:p>
            <a:pPr lvl="1" eaLnBrk="1" hangingPunct="1"/>
            <a:r>
              <a:rPr lang="en-US" altLang="en-US" sz="2400" dirty="0" smtClean="0"/>
              <a:t>Nonstandard parts be substituted or eliminated?</a:t>
            </a:r>
            <a:r>
              <a:rPr lang="en-US" altLang="en-US" sz="2800" dirty="0" smtClean="0"/>
              <a:t> </a:t>
            </a:r>
          </a:p>
          <a:p>
            <a:pPr eaLnBrk="1" hangingPunct="1"/>
            <a:endParaRPr lang="en-US" altLang="en-US" sz="2800" dirty="0" smtClean="0"/>
          </a:p>
          <a:p>
            <a:pPr lvl="1" eaLnBrk="1" hangingPunct="1"/>
            <a:endParaRPr lang="en-US" altLang="en-US" sz="2100" dirty="0" smtClean="0"/>
          </a:p>
        </p:txBody>
      </p:sp>
    </p:spTree>
    <p:extLst>
      <p:ext uri="{BB962C8B-B14F-4D97-AF65-F5344CB8AC3E}">
        <p14:creationId xmlns:p14="http://schemas.microsoft.com/office/powerpoint/2010/main" val="3811292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Proposed Motor Drive Design</a:t>
            </a:r>
          </a:p>
        </p:txBody>
      </p:sp>
      <p:pic>
        <p:nvPicPr>
          <p:cNvPr id="5939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8091488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7543800" cy="914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Redesign for Manufacturing and Assembly</a:t>
            </a:r>
          </a:p>
        </p:txBody>
      </p:sp>
      <p:pic>
        <p:nvPicPr>
          <p:cNvPr id="6144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7299325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39"/>
          <p:cNvGrpSpPr>
            <a:grpSpLocks/>
          </p:cNvGrpSpPr>
          <p:nvPr/>
        </p:nvGrpSpPr>
        <p:grpSpPr bwMode="auto">
          <a:xfrm>
            <a:off x="1058863" y="1355725"/>
            <a:ext cx="7634287" cy="3413125"/>
            <a:chOff x="661" y="1227"/>
            <a:chExt cx="4809" cy="2150"/>
          </a:xfrm>
        </p:grpSpPr>
        <p:sp>
          <p:nvSpPr>
            <p:cNvPr id="41988" name="Oval 4"/>
            <p:cNvSpPr>
              <a:spLocks noChangeArrowheads="1"/>
            </p:cNvSpPr>
            <p:nvPr/>
          </p:nvSpPr>
          <p:spPr bwMode="auto">
            <a:xfrm>
              <a:off x="2374" y="1985"/>
              <a:ext cx="1395" cy="1392"/>
            </a:xfrm>
            <a:prstGeom prst="ellipse">
              <a:avLst/>
            </a:prstGeom>
            <a:solidFill>
              <a:srgbClr val="93FA96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smtClean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41992" name="Line 8"/>
            <p:cNvSpPr>
              <a:spLocks noChangeShapeType="1"/>
            </p:cNvSpPr>
            <p:nvPr/>
          </p:nvSpPr>
          <p:spPr bwMode="auto">
            <a:xfrm>
              <a:off x="2106" y="2681"/>
              <a:ext cx="264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63497" name="Group 33"/>
            <p:cNvGrpSpPr>
              <a:grpSpLocks/>
            </p:cNvGrpSpPr>
            <p:nvPr/>
          </p:nvGrpSpPr>
          <p:grpSpPr bwMode="auto">
            <a:xfrm>
              <a:off x="661" y="2366"/>
              <a:ext cx="1385" cy="631"/>
              <a:chOff x="351" y="2366"/>
              <a:chExt cx="1385" cy="631"/>
            </a:xfrm>
          </p:grpSpPr>
          <p:sp>
            <p:nvSpPr>
              <p:cNvPr id="41993" name="AutoShape 9"/>
              <p:cNvSpPr>
                <a:spLocks noChangeArrowheads="1"/>
              </p:cNvSpPr>
              <p:nvPr/>
            </p:nvSpPr>
            <p:spPr bwMode="auto">
              <a:xfrm>
                <a:off x="351" y="2366"/>
                <a:ext cx="1385" cy="631"/>
              </a:xfrm>
              <a:prstGeom prst="roundRect">
                <a:avLst>
                  <a:gd name="adj" fmla="val 12449"/>
                </a:avLst>
              </a:prstGeom>
              <a:solidFill>
                <a:srgbClr val="F4FFC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smtClean="0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63506" name="Rectangle 10"/>
              <p:cNvSpPr>
                <a:spLocks noChangeArrowheads="1"/>
              </p:cNvSpPr>
              <p:nvPr/>
            </p:nvSpPr>
            <p:spPr bwMode="auto">
              <a:xfrm>
                <a:off x="432" y="2396"/>
                <a:ext cx="874" cy="4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3034B2"/>
                  </a:buClr>
                  <a:buFont typeface="Times" panose="02020603050405020304" pitchFamily="18" charset="0"/>
                  <a:buChar char="•"/>
                  <a:defRPr sz="29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35732"/>
                  </a:buClr>
                  <a:buChar char="–"/>
                  <a:defRPr sz="25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" panose="02020603050405020304" pitchFamily="18" charset="0"/>
                  <a:buChar char="•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C6040B"/>
                  </a:buClr>
                  <a:buChar char="–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 b="1">
                    <a:solidFill>
                      <a:srgbClr val="000000"/>
                    </a:solidFill>
                    <a:ea typeface="SimSun" panose="02010600030101010101" pitchFamily="2" charset="-122"/>
                  </a:rPr>
                  <a:t>Design for </a:t>
                </a:r>
              </a:p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zh-CN" sz="1800" b="1">
                    <a:solidFill>
                      <a:srgbClr val="000000"/>
                    </a:solidFill>
                    <a:ea typeface="SimSun" panose="02010600030101010101" pitchFamily="2" charset="-122"/>
                  </a:rPr>
                  <a:t>Customers</a:t>
                </a:r>
                <a:endParaRPr lang="en-US" altLang="en-US" sz="1800" b="1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3498" name="Group 34"/>
            <p:cNvGrpSpPr>
              <a:grpSpLocks/>
            </p:cNvGrpSpPr>
            <p:nvPr/>
          </p:nvGrpSpPr>
          <p:grpSpPr bwMode="auto">
            <a:xfrm>
              <a:off x="4085" y="2352"/>
              <a:ext cx="1385" cy="631"/>
              <a:chOff x="3775" y="2352"/>
              <a:chExt cx="1385" cy="631"/>
            </a:xfrm>
          </p:grpSpPr>
          <p:sp>
            <p:nvSpPr>
              <p:cNvPr id="42001" name="AutoShape 17"/>
              <p:cNvSpPr>
                <a:spLocks noChangeArrowheads="1"/>
              </p:cNvSpPr>
              <p:nvPr/>
            </p:nvSpPr>
            <p:spPr bwMode="auto">
              <a:xfrm>
                <a:off x="3775" y="2352"/>
                <a:ext cx="1385" cy="631"/>
              </a:xfrm>
              <a:prstGeom prst="roundRect">
                <a:avLst>
                  <a:gd name="adj" fmla="val 12449"/>
                </a:avLst>
              </a:prstGeom>
              <a:solidFill>
                <a:srgbClr val="FFFF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en-US" smtClean="0"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63504" name="Rectangle 18"/>
              <p:cNvSpPr>
                <a:spLocks noChangeArrowheads="1"/>
              </p:cNvSpPr>
              <p:nvPr/>
            </p:nvSpPr>
            <p:spPr bwMode="auto">
              <a:xfrm>
                <a:off x="3908" y="2463"/>
                <a:ext cx="1157" cy="4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3034B2"/>
                  </a:buClr>
                  <a:buFont typeface="Times" panose="02020603050405020304" pitchFamily="18" charset="0"/>
                  <a:buChar char="•"/>
                  <a:defRPr sz="29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rgbClr val="C35732"/>
                  </a:buClr>
                  <a:buChar char="–"/>
                  <a:defRPr sz="25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Times" panose="02020603050405020304" pitchFamily="18" charset="0"/>
                  <a:buChar char="•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C6040B"/>
                  </a:buClr>
                  <a:buChar char="–"/>
                  <a:defRPr sz="17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3034B2"/>
                  </a:buClr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800" b="1"/>
                  <a:t>Design for </a:t>
                </a:r>
              </a:p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800" b="1"/>
                  <a:t>Manufacturing </a:t>
                </a:r>
              </a:p>
            </p:txBody>
          </p:sp>
        </p:grpSp>
        <p:sp>
          <p:nvSpPr>
            <p:cNvPr id="42003" name="Line 19"/>
            <p:cNvSpPr>
              <a:spLocks noChangeShapeType="1"/>
            </p:cNvSpPr>
            <p:nvPr/>
          </p:nvSpPr>
          <p:spPr bwMode="auto">
            <a:xfrm>
              <a:off x="3766" y="2667"/>
              <a:ext cx="264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3500" name="Text Box 28"/>
            <p:cNvSpPr txBox="1">
              <a:spLocks noChangeArrowheads="1"/>
            </p:cNvSpPr>
            <p:nvPr/>
          </p:nvSpPr>
          <p:spPr bwMode="auto">
            <a:xfrm>
              <a:off x="2470" y="2442"/>
              <a:ext cx="1200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3034B2"/>
                </a:buClr>
                <a:buFont typeface="Times" panose="02020603050405020304" pitchFamily="18" charset="0"/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" panose="02020603050405020304" pitchFamily="18" charset="0"/>
                <a:buChar char="•"/>
                <a:defRPr sz="2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en-US" sz="2400" b="1"/>
                <a:t>Ideal Product</a:t>
              </a:r>
            </a:p>
          </p:txBody>
        </p:sp>
        <p:sp>
          <p:nvSpPr>
            <p:cNvPr id="63501" name="Rectangle 14"/>
            <p:cNvSpPr>
              <a:spLocks noChangeArrowheads="1"/>
            </p:cNvSpPr>
            <p:nvPr/>
          </p:nvSpPr>
          <p:spPr bwMode="auto">
            <a:xfrm>
              <a:off x="3041" y="1227"/>
              <a:ext cx="1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3034B2"/>
                </a:buClr>
                <a:buFont typeface="Times" panose="02020603050405020304" pitchFamily="18" charset="0"/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" panose="02020603050405020304" pitchFamily="18" charset="0"/>
                <a:buChar char="•"/>
                <a:defRPr sz="2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endParaRPr lang="en-US" altLang="en-US" sz="1800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3502" name="Rectangle 15"/>
            <p:cNvSpPr>
              <a:spLocks noChangeArrowheads="1"/>
            </p:cNvSpPr>
            <p:nvPr/>
          </p:nvSpPr>
          <p:spPr bwMode="auto">
            <a:xfrm>
              <a:off x="2631" y="1386"/>
              <a:ext cx="109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spcBef>
                  <a:spcPct val="20000"/>
                </a:spcBef>
                <a:buClr>
                  <a:srgbClr val="3034B2"/>
                </a:buClr>
                <a:buFont typeface="Times" panose="02020603050405020304" pitchFamily="18" charset="0"/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Times" panose="02020603050405020304" pitchFamily="18" charset="0"/>
                <a:buChar char="•"/>
                <a:defRPr sz="21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8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3491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Factors to Consider</a:t>
            </a: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4837113" y="4876800"/>
            <a:ext cx="0" cy="457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3494" name="AutoShape 9"/>
          <p:cNvSpPr>
            <a:spLocks noChangeArrowheads="1"/>
          </p:cNvSpPr>
          <p:nvPr/>
        </p:nvSpPr>
        <p:spPr bwMode="auto">
          <a:xfrm>
            <a:off x="3505200" y="5410200"/>
            <a:ext cx="2441575" cy="1001713"/>
          </a:xfrm>
          <a:prstGeom prst="roundRect">
            <a:avLst>
              <a:gd name="adj" fmla="val 12449"/>
            </a:avLst>
          </a:prstGeom>
          <a:solidFill>
            <a:srgbClr val="00B0F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marL="342900" indent="-342900">
              <a:spcBef>
                <a:spcPct val="20000"/>
              </a:spcBef>
              <a:buClr>
                <a:srgbClr val="3034B2"/>
              </a:buClr>
              <a:buFont typeface="Times" panose="02020603050405020304" pitchFamily="18" charset="0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rgbClr val="C35732"/>
              </a:buClr>
              <a:buChar char="–"/>
              <a:defRPr sz="2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6040B"/>
              </a:buClr>
              <a:buChar char="–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</a:rPr>
              <a:t>Design for </a:t>
            </a:r>
          </a:p>
          <a:p>
            <a:pPr lvl="1">
              <a:spcBef>
                <a:spcPct val="0"/>
              </a:spcBef>
              <a:buClrTx/>
              <a:buFontTx/>
              <a:buNone/>
            </a:pPr>
            <a:r>
              <a:rPr lang="en-US" altLang="en-US" sz="1800" b="1">
                <a:solidFill>
                  <a:srgbClr val="000000"/>
                </a:solidFill>
              </a:rPr>
              <a:t>Environment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noProof="1" smtClean="0"/>
              <a:t>Ecodesign</a:t>
            </a:r>
          </a:p>
        </p:txBody>
      </p:sp>
      <p:sp>
        <p:nvSpPr>
          <p:cNvPr id="6553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305800" cy="4648200"/>
          </a:xfrm>
        </p:spPr>
        <p:txBody>
          <a:bodyPr/>
          <a:lstStyle/>
          <a:p>
            <a:pPr eaLnBrk="1" hangingPunct="1"/>
            <a:r>
              <a:rPr lang="en-US" altLang="en-US" b="1" noProof="1" smtClean="0"/>
              <a:t>Ecodesign</a:t>
            </a:r>
            <a:r>
              <a:rPr lang="en-US" altLang="en-US" smtClean="0"/>
              <a:t>: the incorporation of environmental considerations in the design and development of products or services</a:t>
            </a:r>
          </a:p>
          <a:p>
            <a:pPr lvl="1" eaLnBrk="1" hangingPunct="1"/>
            <a:r>
              <a:rPr lang="en-US" altLang="en-US" smtClean="0"/>
              <a:t>The product is considered as a system</a:t>
            </a:r>
          </a:p>
          <a:p>
            <a:pPr lvl="1" eaLnBrk="1" hangingPunct="1"/>
            <a:r>
              <a:rPr lang="en-US" altLang="en-US" smtClean="0"/>
              <a:t>The whole life cycle is considered</a:t>
            </a:r>
          </a:p>
          <a:p>
            <a:pPr lvl="1" eaLnBrk="1" hangingPunct="1"/>
            <a:r>
              <a:rPr lang="en-US" altLang="en-US" smtClean="0"/>
              <a:t>Application of </a:t>
            </a:r>
            <a:r>
              <a:rPr lang="en-US" altLang="en-US" noProof="1" smtClean="0"/>
              <a:t>ecodesign</a:t>
            </a:r>
            <a:r>
              <a:rPr lang="en-US" altLang="en-US" smtClean="0"/>
              <a:t> can benefit business</a:t>
            </a:r>
          </a:p>
          <a:p>
            <a:pPr lvl="1" eaLnBrk="1" hangingPunct="1"/>
            <a:endParaRPr lang="en-US" altLang="en-US" smtClean="0"/>
          </a:p>
        </p:txBody>
      </p:sp>
      <p:pic>
        <p:nvPicPr>
          <p:cNvPr id="35848" name="Picture 8" descr="http://m5.paperblog.com/i/13/137380/sharp-eco-design-telephone-touch-wood-sh-08c-L-jRgOoF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3737"/>
            <a:ext cx="2498725" cy="235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3" name="Picture 7" descr="http://media.treehugger.com/assets/images/2014/11/hydrogen_fuel_station.jpg.662x0_q100_crop-scale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503737"/>
            <a:ext cx="3371850" cy="225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5" name="Picture 9" descr="http://images.thecarconnection.com/med/tesla-supercharger-fast-charging-system-for-electric-cars_100403181_m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311" y="4503737"/>
            <a:ext cx="3078689" cy="225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 </a:t>
            </a:r>
          </a:p>
        </p:txBody>
      </p:sp>
      <p:sp>
        <p:nvSpPr>
          <p:cNvPr id="73731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219200" y="1722438"/>
            <a:ext cx="7696200" cy="4525962"/>
          </a:xfrm>
        </p:spPr>
        <p:txBody>
          <a:bodyPr/>
          <a:lstStyle/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Introduction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5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Process of products development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5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Factors to consider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1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>
                <a:solidFill>
                  <a:srgbClr val="0000FF"/>
                </a:solidFill>
              </a:rPr>
              <a:t>Performance measures of products development</a:t>
            </a:r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5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67818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Measurement 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153400" cy="4724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 </a:t>
            </a:r>
            <a:r>
              <a:rPr lang="en-US" altLang="en-US" dirty="0" smtClean="0">
                <a:solidFill>
                  <a:srgbClr val="0000FF"/>
                </a:solidFill>
              </a:rPr>
              <a:t>steady stream </a:t>
            </a:r>
            <a:r>
              <a:rPr lang="en-US" altLang="en-US" dirty="0" smtClean="0"/>
              <a:t>of new products is important to competitiveness</a:t>
            </a:r>
          </a:p>
          <a:p>
            <a:pPr lvl="1" eaLnBrk="1" hangingPunct="1"/>
            <a:r>
              <a:rPr lang="en-US" altLang="en-US" dirty="0" smtClean="0"/>
              <a:t>Respond to changing customer needs and competitor moves</a:t>
            </a:r>
          </a:p>
          <a:p>
            <a:pPr lvl="1" eaLnBrk="1" hangingPunct="1"/>
            <a:r>
              <a:rPr lang="en-US" altLang="en-US" dirty="0" smtClean="0"/>
              <a:t>Ability to </a:t>
            </a:r>
            <a:r>
              <a:rPr lang="en-US" altLang="en-US" dirty="0" smtClean="0">
                <a:solidFill>
                  <a:srgbClr val="0000FF"/>
                </a:solidFill>
              </a:rPr>
              <a:t>identify opportunities </a:t>
            </a:r>
            <a:r>
              <a:rPr lang="en-US" altLang="en-US" dirty="0" smtClean="0"/>
              <a:t>and </a:t>
            </a:r>
            <a:r>
              <a:rPr lang="en-US" altLang="en-US" dirty="0" smtClean="0">
                <a:solidFill>
                  <a:srgbClr val="0000FF"/>
                </a:solidFill>
              </a:rPr>
              <a:t>bring new products </a:t>
            </a:r>
            <a:r>
              <a:rPr lang="en-US" altLang="en-US" dirty="0" smtClean="0"/>
              <a:t>to market is critical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Some performance dimensions </a:t>
            </a:r>
          </a:p>
          <a:p>
            <a:pPr lvl="1" eaLnBrk="1" hangingPunct="1"/>
            <a:r>
              <a:rPr lang="en-US" altLang="en-US" dirty="0" smtClean="0"/>
              <a:t>Time to market/Productivity/Quality</a:t>
            </a: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>
          <a:xfrm>
            <a:off x="1295400" y="838200"/>
            <a:ext cx="7391400" cy="381000"/>
          </a:xfrm>
        </p:spPr>
        <p:txBody>
          <a:bodyPr/>
          <a:lstStyle/>
          <a:p>
            <a:r>
              <a:rPr lang="en-US" altLang="en-US" sz="4000" b="0" smtClean="0"/>
              <a:t>Innovation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</p:spPr>
        <p:txBody>
          <a:bodyPr/>
          <a:lstStyle/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</a:rPr>
              <a:t>Creativity</a:t>
            </a:r>
            <a:r>
              <a:rPr lang="en-US" sz="3000" dirty="0" smtClean="0"/>
              <a:t> is seeing things in new or novel ways</a:t>
            </a:r>
          </a:p>
          <a:p>
            <a:pPr>
              <a:defRPr/>
            </a:pPr>
            <a:r>
              <a:rPr lang="en-US" sz="3000" dirty="0" smtClean="0">
                <a:solidFill>
                  <a:srgbClr val="FF0000"/>
                </a:solidFill>
              </a:rPr>
              <a:t>Innovation</a:t>
            </a:r>
            <a:r>
              <a:rPr lang="en-US" sz="3000" dirty="0" smtClean="0">
                <a:solidFill>
                  <a:srgbClr val="72A376"/>
                </a:solidFill>
              </a:rPr>
              <a:t> </a:t>
            </a:r>
            <a:r>
              <a:rPr lang="en-US" sz="3000" dirty="0"/>
              <a:t>is the process and outcome of creating something new, which is also of value. </a:t>
            </a:r>
            <a:endParaRPr lang="en-US" altLang="en-US" sz="3000" dirty="0" smtClean="0">
              <a:solidFill>
                <a:srgbClr val="0000FF"/>
              </a:solidFill>
            </a:endParaRPr>
          </a:p>
          <a:p>
            <a:pPr marL="0" indent="0" algn="ctr">
              <a:buFont typeface="Times" panose="02020603050405020304" pitchFamily="18" charset="0"/>
              <a:buNone/>
              <a:defRPr/>
            </a:pPr>
            <a:r>
              <a:rPr lang="en-US" altLang="en-US" sz="3000" dirty="0" smtClean="0">
                <a:solidFill>
                  <a:srgbClr val="0000FF"/>
                </a:solidFill>
              </a:rPr>
              <a:t>Innovation </a:t>
            </a:r>
            <a:r>
              <a:rPr lang="en-US" altLang="en-US" sz="3000" dirty="0">
                <a:solidFill>
                  <a:srgbClr val="0000FF"/>
                </a:solidFill>
              </a:rPr>
              <a:t>= Creativity + Commercialization</a:t>
            </a:r>
          </a:p>
          <a:p>
            <a:pPr lvl="1">
              <a:defRPr/>
            </a:pPr>
            <a:endParaRPr lang="en-US" dirty="0">
              <a:solidFill>
                <a:srgbClr val="72A37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77000"/>
            <a:ext cx="304800" cy="244475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buClr>
                <a:srgbClr val="3034B2"/>
              </a:buClr>
              <a:buFont typeface="Times" panose="02020603050405020304" pitchFamily="18" charset="0"/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35732"/>
              </a:buClr>
              <a:buChar char="–"/>
              <a:defRPr sz="25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6040B"/>
              </a:buClr>
              <a:buChar char="–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fld id="{67487A1C-4272-43B4-BC5A-6EA337450811}" type="slidenum">
              <a:rPr lang="en-US" altLang="en-US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pPr algn="ct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t>25</a:t>
            </a:fld>
            <a:endParaRPr lang="en-US" altLang="en-US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71685" name="Picture 3" descr="http://km.support.apple.com/library/APPLE/APPLECARE_ALLGEOS/HT1353/HT1353_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25" y="4889500"/>
            <a:ext cx="2987675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30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http://www.interestingfunfacts.com/wp-content/themes/journey/timthumb.php?src=%2Fblogs.dir%2F2%2Ffiles%2F2013%2F10%2Fsushi-conveyer-restaurant.jpg&amp;q=90&amp;w=380&amp;h=258&amp;zc=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717675"/>
            <a:ext cx="361950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4663"/>
            <a:ext cx="8229600" cy="590550"/>
          </a:xfrm>
        </p:spPr>
        <p:txBody>
          <a:bodyPr/>
          <a:lstStyle/>
          <a:p>
            <a:pPr eaLnBrk="1" hangingPunct="1"/>
            <a:r>
              <a:rPr lang="en-US" altLang="en-US" smtClean="0"/>
              <a:t>Four Types of Innovation 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890588"/>
            <a:ext cx="8305800" cy="52228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Francis and </a:t>
            </a:r>
            <a:r>
              <a:rPr lang="en-US" altLang="en-US" dirty="0" err="1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Bessant</a:t>
            </a:r>
            <a:r>
              <a:rPr lang="en-US" alt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(2005)</a:t>
            </a:r>
            <a:endParaRPr lang="en-US" altLang="en-US" sz="1400" dirty="0" smtClean="0">
              <a:effectLst>
                <a:outerShdw blurRad="38100" dist="38100" dir="2700000" algn="tl">
                  <a:srgbClr val="FFFFFF"/>
                </a:outerShdw>
              </a:effectLst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3733" name="Picture 2" descr="http://designmind.frogdesign.com/files/blog/brian/zipcar_mini_2-blog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227513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2" descr="http://fftech.net/wp-content/uploads/2013/02/google-s-driverless-car-is-now-safer-than-the-average-driver-a52115750a.jpg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7363"/>
            <a:ext cx="4303713" cy="241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5" name="Picture 6" descr="http://en.waclighting.com.cn/sites/default/files/u14/3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2425"/>
            <a:ext cx="402907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95600" y="3249613"/>
          <a:ext cx="4038600" cy="18256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2813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 innovation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 Innovation</a:t>
                      </a:r>
                      <a:endParaRPr lang="en-US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813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Position Innovation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Paradigm Innovation</a:t>
                      </a:r>
                      <a:endParaRPr lang="en-US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889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Summary </a:t>
            </a:r>
          </a:p>
        </p:txBody>
      </p:sp>
      <p:sp>
        <p:nvSpPr>
          <p:cNvPr id="77827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153400" cy="4724400"/>
          </a:xfrm>
        </p:spPr>
        <p:txBody>
          <a:bodyPr/>
          <a:lstStyle/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Introduction</a:t>
            </a:r>
          </a:p>
          <a:p>
            <a:pPr marL="952500" lvl="1" indent="-552450" eaLnBrk="1" hangingPunct="1">
              <a:lnSpc>
                <a:spcPct val="80000"/>
              </a:lnSpc>
            </a:pPr>
            <a:r>
              <a:rPr lang="en-US" altLang="en-US" sz="2100" dirty="0" smtClean="0"/>
              <a:t>Critical to success</a:t>
            </a:r>
          </a:p>
          <a:p>
            <a:pPr marL="952500" lvl="1" indent="-552450" eaLnBrk="1" hangingPunct="1">
              <a:lnSpc>
                <a:spcPct val="80000"/>
              </a:lnSpc>
            </a:pPr>
            <a:endParaRPr lang="en-US" altLang="en-US" sz="21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Process of products development</a:t>
            </a:r>
          </a:p>
          <a:p>
            <a:pPr marL="952500" lvl="1" indent="-552450" eaLnBrk="1" hangingPunct="1">
              <a:lnSpc>
                <a:spcPct val="80000"/>
              </a:lnSpc>
            </a:pPr>
            <a:r>
              <a:rPr lang="en-US" altLang="en-US" sz="2100" dirty="0" smtClean="0"/>
              <a:t>Six stages</a:t>
            </a:r>
          </a:p>
          <a:p>
            <a:pPr marL="952500" lvl="1" indent="-552450" eaLnBrk="1" hangingPunct="1">
              <a:lnSpc>
                <a:spcPct val="80000"/>
              </a:lnSpc>
            </a:pPr>
            <a:r>
              <a:rPr lang="en-US" altLang="en-US" sz="2100" dirty="0" smtClean="0"/>
              <a:t>IKEA case </a:t>
            </a:r>
          </a:p>
          <a:p>
            <a:pPr marL="952500" lvl="1" indent="-552450" eaLnBrk="1" hangingPunct="1">
              <a:lnSpc>
                <a:spcPct val="80000"/>
              </a:lnSpc>
            </a:pPr>
            <a:endParaRPr lang="en-US" altLang="en-US" sz="21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Factors to consider</a:t>
            </a:r>
          </a:p>
          <a:p>
            <a:pPr marL="952500" lvl="1" indent="-552450" eaLnBrk="1" hangingPunct="1">
              <a:lnSpc>
                <a:spcPct val="80000"/>
              </a:lnSpc>
            </a:pPr>
            <a:r>
              <a:rPr lang="en-US" altLang="en-US" sz="2100" dirty="0" smtClean="0"/>
              <a:t>Customers</a:t>
            </a:r>
          </a:p>
          <a:p>
            <a:pPr marL="952500" lvl="1" indent="-552450" eaLnBrk="1" hangingPunct="1">
              <a:lnSpc>
                <a:spcPct val="80000"/>
              </a:lnSpc>
            </a:pPr>
            <a:r>
              <a:rPr lang="en-US" altLang="en-US" sz="2100" dirty="0" smtClean="0"/>
              <a:t>Manufacturing</a:t>
            </a:r>
          </a:p>
          <a:p>
            <a:pPr marL="952500" lvl="1" indent="-552450" eaLnBrk="1" hangingPunct="1">
              <a:lnSpc>
                <a:spcPct val="80000"/>
              </a:lnSpc>
            </a:pPr>
            <a:r>
              <a:rPr lang="en-US" altLang="en-US" sz="2100" dirty="0" smtClean="0"/>
              <a:t>Environment</a:t>
            </a:r>
          </a:p>
          <a:p>
            <a:pPr marL="952500" lvl="1" indent="-552450" eaLnBrk="1" hangingPunct="1">
              <a:lnSpc>
                <a:spcPct val="80000"/>
              </a:lnSpc>
            </a:pPr>
            <a:endParaRPr lang="en-US" altLang="en-US" sz="21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r>
              <a:rPr lang="en-US" altLang="en-US" sz="2500" dirty="0" smtClean="0"/>
              <a:t>Performance measures of products development</a:t>
            </a:r>
          </a:p>
          <a:p>
            <a:pPr marL="952500" lvl="1" indent="-552450" eaLnBrk="1" hangingPunct="1">
              <a:lnSpc>
                <a:spcPct val="80000"/>
              </a:lnSpc>
              <a:buFont typeface="Times" panose="02020603050405020304" pitchFamily="18" charset="0"/>
              <a:buChar char="–"/>
            </a:pPr>
            <a:r>
              <a:rPr lang="en-US" altLang="en-US" sz="2100" dirty="0" smtClean="0"/>
              <a:t>Steady stream </a:t>
            </a:r>
          </a:p>
          <a:p>
            <a:pPr marL="952500" lvl="1" indent="-552450" eaLnBrk="1" hangingPunct="1">
              <a:lnSpc>
                <a:spcPct val="80000"/>
              </a:lnSpc>
              <a:buFont typeface="Times" panose="02020603050405020304" pitchFamily="18" charset="0"/>
              <a:buChar char="–"/>
            </a:pPr>
            <a:r>
              <a:rPr lang="en-US" altLang="en-US" sz="2100" dirty="0" smtClean="0"/>
              <a:t>Time to market/Productivity/Quality</a:t>
            </a:r>
          </a:p>
          <a:p>
            <a:pPr marL="952500" lvl="1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1700" dirty="0" smtClean="0"/>
          </a:p>
          <a:p>
            <a:pPr marL="552450" indent="-552450" eaLnBrk="1" hangingPunct="1">
              <a:lnSpc>
                <a:spcPct val="80000"/>
              </a:lnSpc>
              <a:buFont typeface="Times" panose="02020603050405020304" pitchFamily="18" charset="0"/>
              <a:buAutoNum type="arabicPeriod"/>
            </a:pPr>
            <a:endParaRPr lang="en-US" altLang="en-US" sz="25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Jacobs">
  <a:themeElements>
    <a:clrScheme name="">
      <a:dk1>
        <a:srgbClr val="000000"/>
      </a:dk1>
      <a:lt1>
        <a:srgbClr val="FFFFFF"/>
      </a:lt1>
      <a:dk2>
        <a:srgbClr val="A02D47"/>
      </a:dk2>
      <a:lt2>
        <a:srgbClr val="808080"/>
      </a:lt2>
      <a:accent1>
        <a:srgbClr val="E1E1D1"/>
      </a:accent1>
      <a:accent2>
        <a:srgbClr val="C1C09E"/>
      </a:accent2>
      <a:accent3>
        <a:srgbClr val="FFFFFF"/>
      </a:accent3>
      <a:accent4>
        <a:srgbClr val="000000"/>
      </a:accent4>
      <a:accent5>
        <a:srgbClr val="EEEEE5"/>
      </a:accent5>
      <a:accent6>
        <a:srgbClr val="AFAE8F"/>
      </a:accent6>
      <a:hlink>
        <a:srgbClr val="FF9933"/>
      </a:hlink>
      <a:folHlink>
        <a:srgbClr val="969696"/>
      </a:folHlink>
    </a:clrScheme>
    <a:fontScheme name="1_Jacob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05B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05B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1_Jacob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acob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Chap-01</Template>
  <TotalTime>273661652</TotalTime>
  <Pages>17</Pages>
  <Words>626</Words>
  <Application>Microsoft Office PowerPoint</Application>
  <PresentationFormat>On-screen Show (4:3)</PresentationFormat>
  <Paragraphs>175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MS PGothic</vt:lpstr>
      <vt:lpstr>宋体</vt:lpstr>
      <vt:lpstr>Arial</vt:lpstr>
      <vt:lpstr>Book Antiqua</vt:lpstr>
      <vt:lpstr>Calibri</vt:lpstr>
      <vt:lpstr>Tahoma</vt:lpstr>
      <vt:lpstr>Times</vt:lpstr>
      <vt:lpstr>Times New Roman</vt:lpstr>
      <vt:lpstr>Wingdings</vt:lpstr>
      <vt:lpstr>1_Jacobs</vt:lpstr>
      <vt:lpstr>Chapter 3</vt:lpstr>
      <vt:lpstr>Outline </vt:lpstr>
      <vt:lpstr>New Product Design</vt:lpstr>
      <vt:lpstr>Process of New Product Development</vt:lpstr>
      <vt:lpstr>Phase 0: Planning</vt:lpstr>
      <vt:lpstr>Phase 1: Concept Development</vt:lpstr>
      <vt:lpstr>Phase 2: System-Level Design</vt:lpstr>
      <vt:lpstr>Phase 3: Design Detail</vt:lpstr>
      <vt:lpstr>Phase 4: Testing and Refinement</vt:lpstr>
      <vt:lpstr>Phase 5: Production Ramp-Up</vt:lpstr>
      <vt:lpstr>Outline </vt:lpstr>
      <vt:lpstr>Factors to Consider</vt:lpstr>
      <vt:lpstr>Design for Customers</vt:lpstr>
      <vt:lpstr>Quality Function Deployment</vt:lpstr>
      <vt:lpstr>House of Quality for a Car Door (Page 52)</vt:lpstr>
      <vt:lpstr>Factors to Consider</vt:lpstr>
      <vt:lpstr>Design for Manufacturing </vt:lpstr>
      <vt:lpstr>Design for Manufacturing (Cont.)</vt:lpstr>
      <vt:lpstr>Proposed Motor Drive Design</vt:lpstr>
      <vt:lpstr>Redesign for Manufacturing and Assembly</vt:lpstr>
      <vt:lpstr>Factors to Consider</vt:lpstr>
      <vt:lpstr>Ecodesign</vt:lpstr>
      <vt:lpstr>Outline </vt:lpstr>
      <vt:lpstr>Measurement </vt:lpstr>
      <vt:lpstr>Innovation</vt:lpstr>
      <vt:lpstr>Four Types of Innovation </vt:lpstr>
      <vt:lpstr>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subject>Product and Service Design</dc:subject>
  <dc:creator>Dr. Ronny Richardson rrichard@spsu.edu</dc:creator>
  <cp:lastModifiedBy>Administrator</cp:lastModifiedBy>
  <cp:revision>206</cp:revision>
  <cp:lastPrinted>2013-01-28T18:49:12Z</cp:lastPrinted>
  <dcterms:created xsi:type="dcterms:W3CDTF">1997-10-02T21:13:01Z</dcterms:created>
  <dcterms:modified xsi:type="dcterms:W3CDTF">2016-09-01T16:56:18Z</dcterms:modified>
</cp:coreProperties>
</file>